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Mokoto" charset="1" panose="00000000000000000000"/>
      <p:regular r:id="rId21"/>
    </p:embeddedFont>
    <p:embeddedFont>
      <p:font typeface="Canva Sans" charset="1" panose="020B0503030501040103"/>
      <p:regular r:id="rId22"/>
    </p:embeddedFont>
    <p:embeddedFont>
      <p:font typeface="Mukta" charset="1" panose="020B0000000000000000"/>
      <p:regular r:id="rId23"/>
    </p:embeddedFont>
    <p:embeddedFont>
      <p:font typeface="HK Modular" charset="1" panose="00000800000000000000"/>
      <p:regular r:id="rId24"/>
    </p:embeddedFont>
    <p:embeddedFont>
      <p:font typeface="Mukta Light" charset="1" panose="020B0000000000000000"/>
      <p:regular r:id="rId25"/>
    </p:embeddedFont>
    <p:embeddedFont>
      <p:font typeface="Mina Bold" charset="1" panose="02000803000000000000"/>
      <p:regular r:id="rId26"/>
    </p:embeddedFont>
    <p:embeddedFont>
      <p:font typeface="Montserrat" charset="1" panose="00000500000000000000"/>
      <p:regular r:id="rId27"/>
    </p:embeddedFont>
    <p:embeddedFont>
      <p:font typeface="Mina" charset="1" panose="02000503000000000000"/>
      <p:regular r:id="rId28"/>
    </p:embeddedFont>
    <p:embeddedFont>
      <p:font typeface="Prompt Medium" charset="1" panose="00000600000000000000"/>
      <p:regular r:id="rId29"/>
    </p:embeddedFont>
    <p:embeddedFont>
      <p:font typeface="Prompt Bold" charset="1" panose="00000800000000000000"/>
      <p:regular r:id="rId30"/>
    </p:embeddedFont>
    <p:embeddedFont>
      <p:font typeface="Canva Sans Bold" charset="1" panose="020B0803030501040103"/>
      <p:regular r:id="rId31"/>
    </p:embeddedFont>
    <p:embeddedFont>
      <p:font typeface="Prompt" charset="1" panose="00000500000000000000"/>
      <p:regular r:id="rId32"/>
    </p:embeddedFont>
    <p:embeddedFont>
      <p:font typeface="Montserrat Bold" charset="1" panose="00000800000000000000"/>
      <p:regular r:id="rId33"/>
    </p:embeddedFont>
    <p:embeddedFont>
      <p:font typeface="Hangout" charset="1" panose="000005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 Id="rId9" Target="../media/image2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jpeg" Type="http://schemas.openxmlformats.org/officeDocument/2006/relationships/image"/><Relationship Id="rId5" Target="../media/image14.jpeg" Type="http://schemas.openxmlformats.org/officeDocument/2006/relationships/image"/><Relationship Id="rId6" Target="../media/image15.jpeg" Type="http://schemas.openxmlformats.org/officeDocument/2006/relationships/image"/><Relationship Id="rId7" Target="../media/image16.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8.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10623"/>
        </a:solidFill>
      </p:bgPr>
    </p:bg>
    <p:spTree>
      <p:nvGrpSpPr>
        <p:cNvPr id="1" name=""/>
        <p:cNvGrpSpPr/>
        <p:nvPr/>
      </p:nvGrpSpPr>
      <p:grpSpPr>
        <a:xfrm>
          <a:off x="0" y="0"/>
          <a:ext cx="0" cy="0"/>
          <a:chOff x="0" y="0"/>
          <a:chExt cx="0" cy="0"/>
        </a:xfrm>
      </p:grpSpPr>
      <p:sp>
        <p:nvSpPr>
          <p:cNvPr name="Freeform 2" id="2"/>
          <p:cNvSpPr/>
          <p:nvPr/>
        </p:nvSpPr>
        <p:spPr>
          <a:xfrm flipH="false" flipV="false" rot="0">
            <a:off x="0" y="268522"/>
            <a:ext cx="18288000" cy="10018478"/>
          </a:xfrm>
          <a:custGeom>
            <a:avLst/>
            <a:gdLst/>
            <a:ahLst/>
            <a:cxnLst/>
            <a:rect r="r" b="b" t="t" l="l"/>
            <a:pathLst>
              <a:path h="10018478" w="18288000">
                <a:moveTo>
                  <a:pt x="0" y="0"/>
                </a:moveTo>
                <a:lnTo>
                  <a:pt x="18288000" y="0"/>
                </a:lnTo>
                <a:lnTo>
                  <a:pt x="18288000" y="10018478"/>
                </a:lnTo>
                <a:lnTo>
                  <a:pt x="0" y="10018478"/>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416431" y="6906219"/>
            <a:ext cx="4467792" cy="4249987"/>
          </a:xfrm>
          <a:custGeom>
            <a:avLst/>
            <a:gdLst/>
            <a:ahLst/>
            <a:cxnLst/>
            <a:rect r="r" b="b" t="t" l="l"/>
            <a:pathLst>
              <a:path h="4249987" w="4467792">
                <a:moveTo>
                  <a:pt x="0" y="0"/>
                </a:moveTo>
                <a:lnTo>
                  <a:pt x="4467792" y="0"/>
                </a:lnTo>
                <a:lnTo>
                  <a:pt x="4467792" y="4249987"/>
                </a:lnTo>
                <a:lnTo>
                  <a:pt x="0" y="4249987"/>
                </a:lnTo>
                <a:lnTo>
                  <a:pt x="0" y="0"/>
                </a:lnTo>
                <a:close/>
              </a:path>
            </a:pathLst>
          </a:custGeom>
          <a:blipFill>
            <a:blip r:embed="rId4"/>
            <a:stretch>
              <a:fillRect l="0" t="0" r="0" b="0"/>
            </a:stretch>
          </a:blipFill>
        </p:spPr>
      </p:sp>
      <p:sp>
        <p:nvSpPr>
          <p:cNvPr name="Freeform 4" id="4"/>
          <p:cNvSpPr/>
          <p:nvPr/>
        </p:nvSpPr>
        <p:spPr>
          <a:xfrm flipH="false" flipV="false" rot="-6134898">
            <a:off x="14209243" y="-2045303"/>
            <a:ext cx="4535136" cy="5060124"/>
          </a:xfrm>
          <a:custGeom>
            <a:avLst/>
            <a:gdLst/>
            <a:ahLst/>
            <a:cxnLst/>
            <a:rect r="r" b="b" t="t" l="l"/>
            <a:pathLst>
              <a:path h="5060124" w="4535136">
                <a:moveTo>
                  <a:pt x="0" y="0"/>
                </a:moveTo>
                <a:lnTo>
                  <a:pt x="4535136" y="0"/>
                </a:lnTo>
                <a:lnTo>
                  <a:pt x="4535136" y="5060124"/>
                </a:lnTo>
                <a:lnTo>
                  <a:pt x="0" y="5060124"/>
                </a:lnTo>
                <a:lnTo>
                  <a:pt x="0" y="0"/>
                </a:lnTo>
                <a:close/>
              </a:path>
            </a:pathLst>
          </a:custGeom>
          <a:blipFill>
            <a:blip r:embed="rId5"/>
            <a:stretch>
              <a:fillRect l="0" t="0" r="0" b="0"/>
            </a:stretch>
          </a:blipFill>
        </p:spPr>
      </p:sp>
      <p:sp>
        <p:nvSpPr>
          <p:cNvPr name="Freeform 5" id="5"/>
          <p:cNvSpPr/>
          <p:nvPr/>
        </p:nvSpPr>
        <p:spPr>
          <a:xfrm flipH="false" flipV="false" rot="1079263">
            <a:off x="116092" y="-857316"/>
            <a:ext cx="4033686" cy="4179986"/>
          </a:xfrm>
          <a:custGeom>
            <a:avLst/>
            <a:gdLst/>
            <a:ahLst/>
            <a:cxnLst/>
            <a:rect r="r" b="b" t="t" l="l"/>
            <a:pathLst>
              <a:path h="4179986" w="4033686">
                <a:moveTo>
                  <a:pt x="0" y="0"/>
                </a:moveTo>
                <a:lnTo>
                  <a:pt x="4033686" y="0"/>
                </a:lnTo>
                <a:lnTo>
                  <a:pt x="4033686" y="4179985"/>
                </a:lnTo>
                <a:lnTo>
                  <a:pt x="0" y="4179985"/>
                </a:lnTo>
                <a:lnTo>
                  <a:pt x="0" y="0"/>
                </a:lnTo>
                <a:close/>
              </a:path>
            </a:pathLst>
          </a:custGeom>
          <a:blipFill>
            <a:blip r:embed="rId6"/>
            <a:stretch>
              <a:fillRect l="0" t="0" r="0" b="0"/>
            </a:stretch>
          </a:blipFill>
        </p:spPr>
      </p:sp>
      <p:sp>
        <p:nvSpPr>
          <p:cNvPr name="Freeform 6" id="6"/>
          <p:cNvSpPr/>
          <p:nvPr/>
        </p:nvSpPr>
        <p:spPr>
          <a:xfrm flipH="false" flipV="false" rot="1392916">
            <a:off x="2341453" y="6818199"/>
            <a:ext cx="1158181" cy="1295867"/>
          </a:xfrm>
          <a:custGeom>
            <a:avLst/>
            <a:gdLst/>
            <a:ahLst/>
            <a:cxnLst/>
            <a:rect r="r" b="b" t="t" l="l"/>
            <a:pathLst>
              <a:path h="1295867" w="1158181">
                <a:moveTo>
                  <a:pt x="0" y="0"/>
                </a:moveTo>
                <a:lnTo>
                  <a:pt x="1158181" y="0"/>
                </a:lnTo>
                <a:lnTo>
                  <a:pt x="1158181" y="1295866"/>
                </a:lnTo>
                <a:lnTo>
                  <a:pt x="0" y="1295866"/>
                </a:lnTo>
                <a:lnTo>
                  <a:pt x="0" y="0"/>
                </a:lnTo>
                <a:close/>
              </a:path>
            </a:pathLst>
          </a:custGeom>
          <a:blipFill>
            <a:blip r:embed="rId7"/>
            <a:stretch>
              <a:fillRect l="0" t="0" r="0" b="0"/>
            </a:stretch>
          </a:blipFill>
        </p:spPr>
      </p:sp>
      <p:sp>
        <p:nvSpPr>
          <p:cNvPr name="Freeform 7" id="7"/>
          <p:cNvSpPr/>
          <p:nvPr/>
        </p:nvSpPr>
        <p:spPr>
          <a:xfrm flipH="false" flipV="false" rot="-1600701">
            <a:off x="15046783" y="1931201"/>
            <a:ext cx="1207461" cy="1277736"/>
          </a:xfrm>
          <a:custGeom>
            <a:avLst/>
            <a:gdLst/>
            <a:ahLst/>
            <a:cxnLst/>
            <a:rect r="r" b="b" t="t" l="l"/>
            <a:pathLst>
              <a:path h="1277736" w="1207461">
                <a:moveTo>
                  <a:pt x="0" y="0"/>
                </a:moveTo>
                <a:lnTo>
                  <a:pt x="1207461" y="0"/>
                </a:lnTo>
                <a:lnTo>
                  <a:pt x="1207461" y="1277737"/>
                </a:lnTo>
                <a:lnTo>
                  <a:pt x="0" y="1277737"/>
                </a:lnTo>
                <a:lnTo>
                  <a:pt x="0" y="0"/>
                </a:lnTo>
                <a:close/>
              </a:path>
            </a:pathLst>
          </a:custGeom>
          <a:blipFill>
            <a:blip r:embed="rId8"/>
            <a:stretch>
              <a:fillRect l="0" t="0" r="0" b="0"/>
            </a:stretch>
          </a:blipFill>
        </p:spPr>
      </p:sp>
      <p:sp>
        <p:nvSpPr>
          <p:cNvPr name="Freeform 8" id="8"/>
          <p:cNvSpPr/>
          <p:nvPr/>
        </p:nvSpPr>
        <p:spPr>
          <a:xfrm flipH="false" flipV="false" rot="1558470">
            <a:off x="13960683" y="7230703"/>
            <a:ext cx="1129301" cy="1199788"/>
          </a:xfrm>
          <a:custGeom>
            <a:avLst/>
            <a:gdLst/>
            <a:ahLst/>
            <a:cxnLst/>
            <a:rect r="r" b="b" t="t" l="l"/>
            <a:pathLst>
              <a:path h="1199788" w="1129301">
                <a:moveTo>
                  <a:pt x="0" y="0"/>
                </a:moveTo>
                <a:lnTo>
                  <a:pt x="1129301" y="0"/>
                </a:lnTo>
                <a:lnTo>
                  <a:pt x="1129301" y="1199788"/>
                </a:lnTo>
                <a:lnTo>
                  <a:pt x="0" y="1199788"/>
                </a:lnTo>
                <a:lnTo>
                  <a:pt x="0" y="0"/>
                </a:lnTo>
                <a:close/>
              </a:path>
            </a:pathLst>
          </a:custGeom>
          <a:blipFill>
            <a:blip r:embed="rId9"/>
            <a:stretch>
              <a:fillRect l="0" t="0" r="0" b="0"/>
            </a:stretch>
          </a:blipFill>
        </p:spPr>
      </p:sp>
      <p:sp>
        <p:nvSpPr>
          <p:cNvPr name="Freeform 9" id="9"/>
          <p:cNvSpPr/>
          <p:nvPr/>
        </p:nvSpPr>
        <p:spPr>
          <a:xfrm flipH="false" flipV="false" rot="0">
            <a:off x="3152137" y="1429526"/>
            <a:ext cx="1112030" cy="1140544"/>
          </a:xfrm>
          <a:custGeom>
            <a:avLst/>
            <a:gdLst/>
            <a:ahLst/>
            <a:cxnLst/>
            <a:rect r="r" b="b" t="t" l="l"/>
            <a:pathLst>
              <a:path h="1140544" w="1112030">
                <a:moveTo>
                  <a:pt x="0" y="0"/>
                </a:moveTo>
                <a:lnTo>
                  <a:pt x="1112030" y="0"/>
                </a:lnTo>
                <a:lnTo>
                  <a:pt x="1112030" y="1140543"/>
                </a:lnTo>
                <a:lnTo>
                  <a:pt x="0" y="1140543"/>
                </a:lnTo>
                <a:lnTo>
                  <a:pt x="0" y="0"/>
                </a:lnTo>
                <a:close/>
              </a:path>
            </a:pathLst>
          </a:custGeom>
          <a:blipFill>
            <a:blip r:embed="rId10"/>
            <a:stretch>
              <a:fillRect l="0" t="0" r="0" b="0"/>
            </a:stretch>
          </a:blipFill>
        </p:spPr>
      </p:sp>
      <p:sp>
        <p:nvSpPr>
          <p:cNvPr name="Freeform 10" id="10"/>
          <p:cNvSpPr/>
          <p:nvPr/>
        </p:nvSpPr>
        <p:spPr>
          <a:xfrm flipH="false" flipV="false" rot="5400000">
            <a:off x="-1570908" y="7239148"/>
            <a:ext cx="4846752" cy="3653240"/>
          </a:xfrm>
          <a:custGeom>
            <a:avLst/>
            <a:gdLst/>
            <a:ahLst/>
            <a:cxnLst/>
            <a:rect r="r" b="b" t="t" l="l"/>
            <a:pathLst>
              <a:path h="3653240" w="4846752">
                <a:moveTo>
                  <a:pt x="0" y="0"/>
                </a:moveTo>
                <a:lnTo>
                  <a:pt x="4846753" y="0"/>
                </a:lnTo>
                <a:lnTo>
                  <a:pt x="4846753" y="3653240"/>
                </a:lnTo>
                <a:lnTo>
                  <a:pt x="0" y="3653240"/>
                </a:lnTo>
                <a:lnTo>
                  <a:pt x="0" y="0"/>
                </a:lnTo>
                <a:close/>
              </a:path>
            </a:pathLst>
          </a:custGeom>
          <a:blipFill>
            <a:blip r:embed="rId11"/>
            <a:stretch>
              <a:fillRect l="0" t="0" r="0" b="0"/>
            </a:stretch>
          </a:blipFill>
        </p:spPr>
      </p:sp>
      <p:sp>
        <p:nvSpPr>
          <p:cNvPr name="TextBox 11" id="11"/>
          <p:cNvSpPr txBox="true"/>
          <p:nvPr/>
        </p:nvSpPr>
        <p:spPr>
          <a:xfrm rot="0">
            <a:off x="2365861" y="2963328"/>
            <a:ext cx="12929823" cy="3407244"/>
          </a:xfrm>
          <a:prstGeom prst="rect">
            <a:avLst/>
          </a:prstGeom>
        </p:spPr>
        <p:txBody>
          <a:bodyPr anchor="t" rtlCol="false" tIns="0" lIns="0" bIns="0" rIns="0">
            <a:spAutoFit/>
          </a:bodyPr>
          <a:lstStyle/>
          <a:p>
            <a:pPr algn="ctr">
              <a:lnSpc>
                <a:spcPts val="6734"/>
              </a:lnSpc>
            </a:pPr>
            <a:r>
              <a:rPr lang="en-US" sz="5396">
                <a:solidFill>
                  <a:srgbClr val="FFFFFF"/>
                </a:solidFill>
                <a:latin typeface="Mokoto"/>
                <a:ea typeface="Mokoto"/>
                <a:cs typeface="Mokoto"/>
                <a:sym typeface="Mokoto"/>
              </a:rPr>
              <a:t>AI-POWERED SMART PILLS: ADAPTIVE DRUG DELIVERY FOR PERSONALIZED MEDICINE</a:t>
            </a:r>
          </a:p>
        </p:txBody>
      </p:sp>
      <p:sp>
        <p:nvSpPr>
          <p:cNvPr name="TextBox 12" id="12"/>
          <p:cNvSpPr txBox="true"/>
          <p:nvPr/>
        </p:nvSpPr>
        <p:spPr>
          <a:xfrm rot="0">
            <a:off x="3850370" y="6463608"/>
            <a:ext cx="10532745"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ALVIYA JINOY , ESTHER AJITH GEORGE , VARSHA J</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3530809">
            <a:off x="-761964" y="3090897"/>
            <a:ext cx="2873124" cy="5430302"/>
          </a:xfrm>
          <a:custGeom>
            <a:avLst/>
            <a:gdLst/>
            <a:ahLst/>
            <a:cxnLst/>
            <a:rect r="r" b="b" t="t" l="l"/>
            <a:pathLst>
              <a:path h="5430302" w="2873124">
                <a:moveTo>
                  <a:pt x="0" y="0"/>
                </a:moveTo>
                <a:lnTo>
                  <a:pt x="2873123" y="0"/>
                </a:lnTo>
                <a:lnTo>
                  <a:pt x="2873123" y="5430303"/>
                </a:lnTo>
                <a:lnTo>
                  <a:pt x="0" y="54303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530809">
            <a:off x="15890268" y="-1939242"/>
            <a:ext cx="2873124" cy="5430302"/>
          </a:xfrm>
          <a:custGeom>
            <a:avLst/>
            <a:gdLst/>
            <a:ahLst/>
            <a:cxnLst/>
            <a:rect r="r" b="b" t="t" l="l"/>
            <a:pathLst>
              <a:path h="5430302" w="2873124">
                <a:moveTo>
                  <a:pt x="0" y="0"/>
                </a:moveTo>
                <a:lnTo>
                  <a:pt x="2873124" y="0"/>
                </a:lnTo>
                <a:lnTo>
                  <a:pt x="2873124" y="5430302"/>
                </a:lnTo>
                <a:lnTo>
                  <a:pt x="0" y="54303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380766" y="2419482"/>
            <a:ext cx="3545450" cy="3386567"/>
            <a:chOff x="0" y="0"/>
            <a:chExt cx="933781" cy="891935"/>
          </a:xfrm>
        </p:grpSpPr>
        <p:sp>
          <p:nvSpPr>
            <p:cNvPr name="Freeform 5" id="5"/>
            <p:cNvSpPr/>
            <p:nvPr/>
          </p:nvSpPr>
          <p:spPr>
            <a:xfrm flipH="false" flipV="false" rot="0">
              <a:off x="0" y="0"/>
              <a:ext cx="933781" cy="891935"/>
            </a:xfrm>
            <a:custGeom>
              <a:avLst/>
              <a:gdLst/>
              <a:ahLst/>
              <a:cxnLst/>
              <a:rect r="r" b="b" t="t" l="l"/>
              <a:pathLst>
                <a:path h="891935" w="933781">
                  <a:moveTo>
                    <a:pt x="24020" y="0"/>
                  </a:moveTo>
                  <a:lnTo>
                    <a:pt x="909761" y="0"/>
                  </a:lnTo>
                  <a:cubicBezTo>
                    <a:pt x="923027" y="0"/>
                    <a:pt x="933781" y="10754"/>
                    <a:pt x="933781" y="24020"/>
                  </a:cubicBezTo>
                  <a:lnTo>
                    <a:pt x="933781" y="867915"/>
                  </a:lnTo>
                  <a:cubicBezTo>
                    <a:pt x="933781" y="874286"/>
                    <a:pt x="931250" y="880395"/>
                    <a:pt x="926746" y="884900"/>
                  </a:cubicBezTo>
                  <a:cubicBezTo>
                    <a:pt x="922241" y="889405"/>
                    <a:pt x="916132" y="891935"/>
                    <a:pt x="909761" y="891935"/>
                  </a:cubicBezTo>
                  <a:lnTo>
                    <a:pt x="24020" y="891935"/>
                  </a:lnTo>
                  <a:cubicBezTo>
                    <a:pt x="10754" y="891935"/>
                    <a:pt x="0" y="881181"/>
                    <a:pt x="0" y="867915"/>
                  </a:cubicBezTo>
                  <a:lnTo>
                    <a:pt x="0" y="24020"/>
                  </a:lnTo>
                  <a:cubicBezTo>
                    <a:pt x="0" y="17649"/>
                    <a:pt x="2531" y="11540"/>
                    <a:pt x="7035" y="7035"/>
                  </a:cubicBezTo>
                  <a:cubicBezTo>
                    <a:pt x="11540" y="2531"/>
                    <a:pt x="17649" y="0"/>
                    <a:pt x="24020" y="0"/>
                  </a:cubicBezTo>
                  <a:close/>
                </a:path>
              </a:pathLst>
            </a:custGeom>
            <a:solidFill>
              <a:srgbClr val="CA4AD1"/>
            </a:solidFill>
          </p:spPr>
        </p:sp>
        <p:sp>
          <p:nvSpPr>
            <p:cNvPr name="TextBox 6" id="6"/>
            <p:cNvSpPr txBox="true"/>
            <p:nvPr/>
          </p:nvSpPr>
          <p:spPr>
            <a:xfrm>
              <a:off x="0" y="-47625"/>
              <a:ext cx="933781" cy="939560"/>
            </a:xfrm>
            <a:prstGeom prst="rect">
              <a:avLst/>
            </a:prstGeom>
          </p:spPr>
          <p:txBody>
            <a:bodyPr anchor="ctr" rtlCol="false" tIns="50800" lIns="50800" bIns="50800" rIns="50800"/>
            <a:lstStyle/>
            <a:p>
              <a:pPr algn="ctr">
                <a:lnSpc>
                  <a:spcPts val="3546"/>
                </a:lnSpc>
              </a:pPr>
            </a:p>
          </p:txBody>
        </p:sp>
      </p:grpSp>
      <p:grpSp>
        <p:nvGrpSpPr>
          <p:cNvPr name="Group 7" id="7"/>
          <p:cNvGrpSpPr/>
          <p:nvPr/>
        </p:nvGrpSpPr>
        <p:grpSpPr>
          <a:xfrm rot="0">
            <a:off x="9649073" y="2419482"/>
            <a:ext cx="3545450" cy="3386567"/>
            <a:chOff x="0" y="0"/>
            <a:chExt cx="933781" cy="891935"/>
          </a:xfrm>
        </p:grpSpPr>
        <p:sp>
          <p:nvSpPr>
            <p:cNvPr name="Freeform 8" id="8"/>
            <p:cNvSpPr/>
            <p:nvPr/>
          </p:nvSpPr>
          <p:spPr>
            <a:xfrm flipH="false" flipV="false" rot="0">
              <a:off x="0" y="0"/>
              <a:ext cx="933781" cy="891935"/>
            </a:xfrm>
            <a:custGeom>
              <a:avLst/>
              <a:gdLst/>
              <a:ahLst/>
              <a:cxnLst/>
              <a:rect r="r" b="b" t="t" l="l"/>
              <a:pathLst>
                <a:path h="891935" w="933781">
                  <a:moveTo>
                    <a:pt x="24020" y="0"/>
                  </a:moveTo>
                  <a:lnTo>
                    <a:pt x="909761" y="0"/>
                  </a:lnTo>
                  <a:cubicBezTo>
                    <a:pt x="923027" y="0"/>
                    <a:pt x="933781" y="10754"/>
                    <a:pt x="933781" y="24020"/>
                  </a:cubicBezTo>
                  <a:lnTo>
                    <a:pt x="933781" y="867915"/>
                  </a:lnTo>
                  <a:cubicBezTo>
                    <a:pt x="933781" y="874286"/>
                    <a:pt x="931250" y="880395"/>
                    <a:pt x="926746" y="884900"/>
                  </a:cubicBezTo>
                  <a:cubicBezTo>
                    <a:pt x="922241" y="889405"/>
                    <a:pt x="916132" y="891935"/>
                    <a:pt x="909761" y="891935"/>
                  </a:cubicBezTo>
                  <a:lnTo>
                    <a:pt x="24020" y="891935"/>
                  </a:lnTo>
                  <a:cubicBezTo>
                    <a:pt x="10754" y="891935"/>
                    <a:pt x="0" y="881181"/>
                    <a:pt x="0" y="867915"/>
                  </a:cubicBezTo>
                  <a:lnTo>
                    <a:pt x="0" y="24020"/>
                  </a:lnTo>
                  <a:cubicBezTo>
                    <a:pt x="0" y="17649"/>
                    <a:pt x="2531" y="11540"/>
                    <a:pt x="7035" y="7035"/>
                  </a:cubicBezTo>
                  <a:cubicBezTo>
                    <a:pt x="11540" y="2531"/>
                    <a:pt x="17649" y="0"/>
                    <a:pt x="24020" y="0"/>
                  </a:cubicBezTo>
                  <a:close/>
                </a:path>
              </a:pathLst>
            </a:custGeom>
            <a:solidFill>
              <a:srgbClr val="CA4AD1"/>
            </a:solidFill>
          </p:spPr>
        </p:sp>
        <p:sp>
          <p:nvSpPr>
            <p:cNvPr name="TextBox 9" id="9"/>
            <p:cNvSpPr txBox="true"/>
            <p:nvPr/>
          </p:nvSpPr>
          <p:spPr>
            <a:xfrm>
              <a:off x="0" y="-47625"/>
              <a:ext cx="933781" cy="939560"/>
            </a:xfrm>
            <a:prstGeom prst="rect">
              <a:avLst/>
            </a:prstGeom>
          </p:spPr>
          <p:txBody>
            <a:bodyPr anchor="ctr" rtlCol="false" tIns="50800" lIns="50800" bIns="50800" rIns="50800"/>
            <a:lstStyle/>
            <a:p>
              <a:pPr algn="ctr">
                <a:lnSpc>
                  <a:spcPts val="3546"/>
                </a:lnSpc>
              </a:pPr>
            </a:p>
          </p:txBody>
        </p:sp>
      </p:grpSp>
      <p:grpSp>
        <p:nvGrpSpPr>
          <p:cNvPr name="Group 10" id="10"/>
          <p:cNvGrpSpPr/>
          <p:nvPr/>
        </p:nvGrpSpPr>
        <p:grpSpPr>
          <a:xfrm rot="0">
            <a:off x="5513074" y="2419482"/>
            <a:ext cx="3545450" cy="3386567"/>
            <a:chOff x="0" y="0"/>
            <a:chExt cx="933781" cy="891935"/>
          </a:xfrm>
        </p:grpSpPr>
        <p:sp>
          <p:nvSpPr>
            <p:cNvPr name="Freeform 11" id="11"/>
            <p:cNvSpPr/>
            <p:nvPr/>
          </p:nvSpPr>
          <p:spPr>
            <a:xfrm flipH="false" flipV="false" rot="0">
              <a:off x="0" y="0"/>
              <a:ext cx="933781" cy="891935"/>
            </a:xfrm>
            <a:custGeom>
              <a:avLst/>
              <a:gdLst/>
              <a:ahLst/>
              <a:cxnLst/>
              <a:rect r="r" b="b" t="t" l="l"/>
              <a:pathLst>
                <a:path h="891935" w="933781">
                  <a:moveTo>
                    <a:pt x="24020" y="0"/>
                  </a:moveTo>
                  <a:lnTo>
                    <a:pt x="909761" y="0"/>
                  </a:lnTo>
                  <a:cubicBezTo>
                    <a:pt x="923027" y="0"/>
                    <a:pt x="933781" y="10754"/>
                    <a:pt x="933781" y="24020"/>
                  </a:cubicBezTo>
                  <a:lnTo>
                    <a:pt x="933781" y="867915"/>
                  </a:lnTo>
                  <a:cubicBezTo>
                    <a:pt x="933781" y="874286"/>
                    <a:pt x="931250" y="880395"/>
                    <a:pt x="926746" y="884900"/>
                  </a:cubicBezTo>
                  <a:cubicBezTo>
                    <a:pt x="922241" y="889405"/>
                    <a:pt x="916132" y="891935"/>
                    <a:pt x="909761" y="891935"/>
                  </a:cubicBezTo>
                  <a:lnTo>
                    <a:pt x="24020" y="891935"/>
                  </a:lnTo>
                  <a:cubicBezTo>
                    <a:pt x="10754" y="891935"/>
                    <a:pt x="0" y="881181"/>
                    <a:pt x="0" y="867915"/>
                  </a:cubicBezTo>
                  <a:lnTo>
                    <a:pt x="0" y="24020"/>
                  </a:lnTo>
                  <a:cubicBezTo>
                    <a:pt x="0" y="17649"/>
                    <a:pt x="2531" y="11540"/>
                    <a:pt x="7035" y="7035"/>
                  </a:cubicBezTo>
                  <a:cubicBezTo>
                    <a:pt x="11540" y="2531"/>
                    <a:pt x="17649" y="0"/>
                    <a:pt x="24020" y="0"/>
                  </a:cubicBezTo>
                  <a:close/>
                </a:path>
              </a:pathLst>
            </a:custGeom>
            <a:solidFill>
              <a:srgbClr val="CA4AD1"/>
            </a:solidFill>
          </p:spPr>
        </p:sp>
        <p:sp>
          <p:nvSpPr>
            <p:cNvPr name="TextBox 12" id="12"/>
            <p:cNvSpPr txBox="true"/>
            <p:nvPr/>
          </p:nvSpPr>
          <p:spPr>
            <a:xfrm>
              <a:off x="0" y="-47625"/>
              <a:ext cx="933781" cy="939560"/>
            </a:xfrm>
            <a:prstGeom prst="rect">
              <a:avLst/>
            </a:prstGeom>
          </p:spPr>
          <p:txBody>
            <a:bodyPr anchor="ctr" rtlCol="false" tIns="50800" lIns="50800" bIns="50800" rIns="50800"/>
            <a:lstStyle/>
            <a:p>
              <a:pPr algn="ctr">
                <a:lnSpc>
                  <a:spcPts val="3546"/>
                </a:lnSpc>
              </a:pPr>
            </a:p>
          </p:txBody>
        </p:sp>
      </p:grpSp>
      <p:grpSp>
        <p:nvGrpSpPr>
          <p:cNvPr name="Group 13" id="13"/>
          <p:cNvGrpSpPr/>
          <p:nvPr/>
        </p:nvGrpSpPr>
        <p:grpSpPr>
          <a:xfrm rot="0">
            <a:off x="13781380" y="2419482"/>
            <a:ext cx="3545450" cy="3386567"/>
            <a:chOff x="0" y="0"/>
            <a:chExt cx="933781" cy="891935"/>
          </a:xfrm>
        </p:grpSpPr>
        <p:sp>
          <p:nvSpPr>
            <p:cNvPr name="Freeform 14" id="14"/>
            <p:cNvSpPr/>
            <p:nvPr/>
          </p:nvSpPr>
          <p:spPr>
            <a:xfrm flipH="false" flipV="false" rot="0">
              <a:off x="0" y="0"/>
              <a:ext cx="933781" cy="891935"/>
            </a:xfrm>
            <a:custGeom>
              <a:avLst/>
              <a:gdLst/>
              <a:ahLst/>
              <a:cxnLst/>
              <a:rect r="r" b="b" t="t" l="l"/>
              <a:pathLst>
                <a:path h="891935" w="933781">
                  <a:moveTo>
                    <a:pt x="24020" y="0"/>
                  </a:moveTo>
                  <a:lnTo>
                    <a:pt x="909761" y="0"/>
                  </a:lnTo>
                  <a:cubicBezTo>
                    <a:pt x="923027" y="0"/>
                    <a:pt x="933781" y="10754"/>
                    <a:pt x="933781" y="24020"/>
                  </a:cubicBezTo>
                  <a:lnTo>
                    <a:pt x="933781" y="867915"/>
                  </a:lnTo>
                  <a:cubicBezTo>
                    <a:pt x="933781" y="874286"/>
                    <a:pt x="931250" y="880395"/>
                    <a:pt x="926746" y="884900"/>
                  </a:cubicBezTo>
                  <a:cubicBezTo>
                    <a:pt x="922241" y="889405"/>
                    <a:pt x="916132" y="891935"/>
                    <a:pt x="909761" y="891935"/>
                  </a:cubicBezTo>
                  <a:lnTo>
                    <a:pt x="24020" y="891935"/>
                  </a:lnTo>
                  <a:cubicBezTo>
                    <a:pt x="10754" y="891935"/>
                    <a:pt x="0" y="881181"/>
                    <a:pt x="0" y="867915"/>
                  </a:cubicBezTo>
                  <a:lnTo>
                    <a:pt x="0" y="24020"/>
                  </a:lnTo>
                  <a:cubicBezTo>
                    <a:pt x="0" y="17649"/>
                    <a:pt x="2531" y="11540"/>
                    <a:pt x="7035" y="7035"/>
                  </a:cubicBezTo>
                  <a:cubicBezTo>
                    <a:pt x="11540" y="2531"/>
                    <a:pt x="17649" y="0"/>
                    <a:pt x="24020" y="0"/>
                  </a:cubicBezTo>
                  <a:close/>
                </a:path>
              </a:pathLst>
            </a:custGeom>
            <a:solidFill>
              <a:srgbClr val="CA4AD1"/>
            </a:solidFill>
          </p:spPr>
        </p:sp>
        <p:sp>
          <p:nvSpPr>
            <p:cNvPr name="TextBox 15" id="15"/>
            <p:cNvSpPr txBox="true"/>
            <p:nvPr/>
          </p:nvSpPr>
          <p:spPr>
            <a:xfrm>
              <a:off x="0" y="-47625"/>
              <a:ext cx="933781" cy="939560"/>
            </a:xfrm>
            <a:prstGeom prst="rect">
              <a:avLst/>
            </a:prstGeom>
          </p:spPr>
          <p:txBody>
            <a:bodyPr anchor="ctr" rtlCol="false" tIns="50800" lIns="50800" bIns="50800" rIns="50800"/>
            <a:lstStyle/>
            <a:p>
              <a:pPr algn="ctr">
                <a:lnSpc>
                  <a:spcPts val="3546"/>
                </a:lnSpc>
              </a:pPr>
            </a:p>
          </p:txBody>
        </p:sp>
      </p:grpSp>
      <p:sp>
        <p:nvSpPr>
          <p:cNvPr name="TextBox 16" id="16"/>
          <p:cNvSpPr txBox="true"/>
          <p:nvPr/>
        </p:nvSpPr>
        <p:spPr>
          <a:xfrm rot="0">
            <a:off x="1561640" y="3251557"/>
            <a:ext cx="3363317" cy="2957858"/>
          </a:xfrm>
          <a:prstGeom prst="rect">
            <a:avLst/>
          </a:prstGeom>
        </p:spPr>
        <p:txBody>
          <a:bodyPr anchor="t" rtlCol="false" tIns="0" lIns="0" bIns="0" rIns="0">
            <a:spAutoFit/>
          </a:bodyPr>
          <a:lstStyle/>
          <a:p>
            <a:pPr algn="l">
              <a:lnSpc>
                <a:spcPts val="3928"/>
              </a:lnSpc>
            </a:pPr>
            <a:r>
              <a:rPr lang="en-US" sz="2486">
                <a:solidFill>
                  <a:srgbClr val="FFFFFF"/>
                </a:solidFill>
                <a:latin typeface="Mukta Light"/>
                <a:ea typeface="Mukta Light"/>
                <a:cs typeface="Mukta Light"/>
                <a:sym typeface="Mukta Light"/>
              </a:rPr>
              <a:t>Enhanced Drug Efficacy – AI-driven adaptive release ensures precise drug absorption, improving treatment effectiveness.</a:t>
            </a:r>
          </a:p>
          <a:p>
            <a:pPr algn="l">
              <a:lnSpc>
                <a:spcPts val="3928"/>
              </a:lnSpc>
            </a:pPr>
          </a:p>
        </p:txBody>
      </p:sp>
      <p:sp>
        <p:nvSpPr>
          <p:cNvPr name="TextBox 17" id="17"/>
          <p:cNvSpPr txBox="true"/>
          <p:nvPr/>
        </p:nvSpPr>
        <p:spPr>
          <a:xfrm rot="0">
            <a:off x="9963398" y="3545650"/>
            <a:ext cx="3075227" cy="2360147"/>
          </a:xfrm>
          <a:prstGeom prst="rect">
            <a:avLst/>
          </a:prstGeom>
        </p:spPr>
        <p:txBody>
          <a:bodyPr anchor="t" rtlCol="false" tIns="0" lIns="0" bIns="0" rIns="0">
            <a:spAutoFit/>
          </a:bodyPr>
          <a:lstStyle/>
          <a:p>
            <a:pPr algn="l">
              <a:lnSpc>
                <a:spcPts val="3809"/>
              </a:lnSpc>
            </a:pPr>
            <a:r>
              <a:rPr lang="en-US" sz="2410">
                <a:solidFill>
                  <a:srgbClr val="FFFFFF"/>
                </a:solidFill>
                <a:latin typeface="Mukta Light"/>
                <a:ea typeface="Mukta Light"/>
                <a:cs typeface="Mukta Light"/>
                <a:sym typeface="Mukta Light"/>
              </a:rPr>
              <a:t>Automated dosing schedules reduce patient effort and enhance adherence.</a:t>
            </a:r>
          </a:p>
          <a:p>
            <a:pPr algn="l">
              <a:lnSpc>
                <a:spcPts val="3809"/>
              </a:lnSpc>
            </a:pPr>
          </a:p>
        </p:txBody>
      </p:sp>
      <p:sp>
        <p:nvSpPr>
          <p:cNvPr name="TextBox 18" id="18"/>
          <p:cNvSpPr txBox="true"/>
          <p:nvPr/>
        </p:nvSpPr>
        <p:spPr>
          <a:xfrm rot="0">
            <a:off x="5713252" y="3368183"/>
            <a:ext cx="3345271" cy="2629519"/>
          </a:xfrm>
          <a:prstGeom prst="rect">
            <a:avLst/>
          </a:prstGeom>
        </p:spPr>
        <p:txBody>
          <a:bodyPr anchor="t" rtlCol="false" tIns="0" lIns="0" bIns="0" rIns="0">
            <a:spAutoFit/>
          </a:bodyPr>
          <a:lstStyle/>
          <a:p>
            <a:pPr algn="l">
              <a:lnSpc>
                <a:spcPts val="3803"/>
              </a:lnSpc>
            </a:pPr>
            <a:r>
              <a:rPr lang="en-US" sz="2407">
                <a:solidFill>
                  <a:srgbClr val="FFFFFF"/>
                </a:solidFill>
                <a:latin typeface="Mukta Light"/>
                <a:ea typeface="Mukta Light"/>
                <a:cs typeface="Mukta Light"/>
                <a:sym typeface="Mukta Light"/>
              </a:rPr>
              <a:t> Targeted drug delivery minimizes exposure to healthy tissues, lowering adverse effects.</a:t>
            </a:r>
          </a:p>
          <a:p>
            <a:pPr algn="l">
              <a:lnSpc>
                <a:spcPts val="3000"/>
              </a:lnSpc>
            </a:pPr>
          </a:p>
          <a:p>
            <a:pPr algn="l">
              <a:lnSpc>
                <a:spcPts val="3000"/>
              </a:lnSpc>
            </a:pPr>
          </a:p>
        </p:txBody>
      </p:sp>
      <p:sp>
        <p:nvSpPr>
          <p:cNvPr name="TextBox 19" id="19"/>
          <p:cNvSpPr txBox="true"/>
          <p:nvPr/>
        </p:nvSpPr>
        <p:spPr>
          <a:xfrm rot="0">
            <a:off x="14099398" y="3242032"/>
            <a:ext cx="3091556" cy="2545908"/>
          </a:xfrm>
          <a:prstGeom prst="rect">
            <a:avLst/>
          </a:prstGeom>
        </p:spPr>
        <p:txBody>
          <a:bodyPr anchor="t" rtlCol="false" tIns="0" lIns="0" bIns="0" rIns="0">
            <a:spAutoFit/>
          </a:bodyPr>
          <a:lstStyle/>
          <a:p>
            <a:pPr algn="l">
              <a:lnSpc>
                <a:spcPts val="4263"/>
              </a:lnSpc>
            </a:pPr>
            <a:r>
              <a:rPr lang="en-US" sz="2698">
                <a:solidFill>
                  <a:srgbClr val="FFFFFF"/>
                </a:solidFill>
                <a:latin typeface="Mukta Light"/>
                <a:ea typeface="Mukta Light"/>
                <a:cs typeface="Mukta Light"/>
                <a:sym typeface="Mukta Light"/>
              </a:rPr>
              <a:t>Fewer hospital visits and complications decrease overall medical expenses.</a:t>
            </a:r>
          </a:p>
          <a:p>
            <a:pPr algn="l">
              <a:lnSpc>
                <a:spcPts val="3195"/>
              </a:lnSpc>
            </a:pPr>
          </a:p>
        </p:txBody>
      </p:sp>
      <p:sp>
        <p:nvSpPr>
          <p:cNvPr name="TextBox 20" id="20"/>
          <p:cNvSpPr txBox="true"/>
          <p:nvPr/>
        </p:nvSpPr>
        <p:spPr>
          <a:xfrm rot="0">
            <a:off x="1695175" y="2527967"/>
            <a:ext cx="2719914" cy="644067"/>
          </a:xfrm>
          <a:prstGeom prst="rect">
            <a:avLst/>
          </a:prstGeom>
        </p:spPr>
        <p:txBody>
          <a:bodyPr anchor="t" rtlCol="false" tIns="0" lIns="0" bIns="0" rIns="0">
            <a:spAutoFit/>
          </a:bodyPr>
          <a:lstStyle/>
          <a:p>
            <a:pPr algn="l">
              <a:lnSpc>
                <a:spcPts val="2599"/>
              </a:lnSpc>
            </a:pPr>
            <a:r>
              <a:rPr lang="en-US" b="true" sz="2089">
                <a:solidFill>
                  <a:srgbClr val="FFFFFF"/>
                </a:solidFill>
                <a:latin typeface="Mina Bold"/>
                <a:ea typeface="Mina Bold"/>
                <a:cs typeface="Mina Bold"/>
                <a:sym typeface="Mina Bold"/>
              </a:rPr>
              <a:t>Enhanced Drug Efficacy </a:t>
            </a:r>
          </a:p>
        </p:txBody>
      </p:sp>
      <p:sp>
        <p:nvSpPr>
          <p:cNvPr name="TextBox 21" id="21"/>
          <p:cNvSpPr txBox="true"/>
          <p:nvPr/>
        </p:nvSpPr>
        <p:spPr>
          <a:xfrm rot="0">
            <a:off x="9963398" y="2527967"/>
            <a:ext cx="2848866" cy="967176"/>
          </a:xfrm>
          <a:prstGeom prst="rect">
            <a:avLst/>
          </a:prstGeom>
        </p:spPr>
        <p:txBody>
          <a:bodyPr anchor="t" rtlCol="false" tIns="0" lIns="0" bIns="0" rIns="0">
            <a:spAutoFit/>
          </a:bodyPr>
          <a:lstStyle/>
          <a:p>
            <a:pPr algn="l">
              <a:lnSpc>
                <a:spcPts val="2599"/>
              </a:lnSpc>
            </a:pPr>
            <a:r>
              <a:rPr lang="en-US" b="true" sz="2089">
                <a:solidFill>
                  <a:srgbClr val="FFFFFF"/>
                </a:solidFill>
                <a:latin typeface="Mina Bold"/>
                <a:ea typeface="Mina Bold"/>
                <a:cs typeface="Mina Bold"/>
                <a:sym typeface="Mina Bold"/>
              </a:rPr>
              <a:t>Improved Patient Compliance &amp; Convenience </a:t>
            </a:r>
          </a:p>
        </p:txBody>
      </p:sp>
      <p:sp>
        <p:nvSpPr>
          <p:cNvPr name="TextBox 22" id="22"/>
          <p:cNvSpPr txBox="true"/>
          <p:nvPr/>
        </p:nvSpPr>
        <p:spPr>
          <a:xfrm rot="0">
            <a:off x="5827482" y="2527967"/>
            <a:ext cx="2723607" cy="644067"/>
          </a:xfrm>
          <a:prstGeom prst="rect">
            <a:avLst/>
          </a:prstGeom>
        </p:spPr>
        <p:txBody>
          <a:bodyPr anchor="t" rtlCol="false" tIns="0" lIns="0" bIns="0" rIns="0">
            <a:spAutoFit/>
          </a:bodyPr>
          <a:lstStyle/>
          <a:p>
            <a:pPr algn="l">
              <a:lnSpc>
                <a:spcPts val="2599"/>
              </a:lnSpc>
            </a:pPr>
            <a:r>
              <a:rPr lang="en-US" b="true" sz="2089">
                <a:solidFill>
                  <a:srgbClr val="FFFFFF"/>
                </a:solidFill>
                <a:latin typeface="Mina Bold"/>
                <a:ea typeface="Mina Bold"/>
                <a:cs typeface="Mina Bold"/>
                <a:sym typeface="Mina Bold"/>
              </a:rPr>
              <a:t>Reduced Side Effects &amp; Toxicity</a:t>
            </a:r>
          </a:p>
        </p:txBody>
      </p:sp>
      <p:sp>
        <p:nvSpPr>
          <p:cNvPr name="TextBox 23" id="23"/>
          <p:cNvSpPr txBox="true"/>
          <p:nvPr/>
        </p:nvSpPr>
        <p:spPr>
          <a:xfrm rot="0">
            <a:off x="14036867" y="2372250"/>
            <a:ext cx="3034476" cy="644067"/>
          </a:xfrm>
          <a:prstGeom prst="rect">
            <a:avLst/>
          </a:prstGeom>
        </p:spPr>
        <p:txBody>
          <a:bodyPr anchor="t" rtlCol="false" tIns="0" lIns="0" bIns="0" rIns="0">
            <a:spAutoFit/>
          </a:bodyPr>
          <a:lstStyle/>
          <a:p>
            <a:pPr algn="l">
              <a:lnSpc>
                <a:spcPts val="2599"/>
              </a:lnSpc>
            </a:pPr>
          </a:p>
          <a:p>
            <a:pPr algn="l">
              <a:lnSpc>
                <a:spcPts val="2599"/>
              </a:lnSpc>
            </a:pPr>
            <a:r>
              <a:rPr lang="en-US" b="true" sz="2089">
                <a:solidFill>
                  <a:srgbClr val="FFFFFF"/>
                </a:solidFill>
                <a:latin typeface="Mina Bold"/>
                <a:ea typeface="Mina Bold"/>
                <a:cs typeface="Mina Bold"/>
                <a:sym typeface="Mina Bold"/>
              </a:rPr>
              <a:t>Lower He</a:t>
            </a:r>
            <a:r>
              <a:rPr lang="en-US" b="true" sz="2089">
                <a:solidFill>
                  <a:srgbClr val="FFFFFF"/>
                </a:solidFill>
                <a:latin typeface="Mina Bold"/>
                <a:ea typeface="Mina Bold"/>
                <a:cs typeface="Mina Bold"/>
                <a:sym typeface="Mina Bold"/>
              </a:rPr>
              <a:t>althcare Costs</a:t>
            </a:r>
          </a:p>
        </p:txBody>
      </p:sp>
      <p:sp>
        <p:nvSpPr>
          <p:cNvPr name="TextBox 24" id="24"/>
          <p:cNvSpPr txBox="true"/>
          <p:nvPr/>
        </p:nvSpPr>
        <p:spPr>
          <a:xfrm rot="0">
            <a:off x="1984096" y="359895"/>
            <a:ext cx="14319808" cy="1562643"/>
          </a:xfrm>
          <a:prstGeom prst="rect">
            <a:avLst/>
          </a:prstGeom>
        </p:spPr>
        <p:txBody>
          <a:bodyPr anchor="t" rtlCol="false" tIns="0" lIns="0" bIns="0" rIns="0">
            <a:spAutoFit/>
          </a:bodyPr>
          <a:lstStyle/>
          <a:p>
            <a:pPr algn="ctr">
              <a:lnSpc>
                <a:spcPts val="6270"/>
              </a:lnSpc>
            </a:pPr>
            <a:r>
              <a:rPr lang="en-US" sz="4478">
                <a:solidFill>
                  <a:srgbClr val="FFFFFF"/>
                </a:solidFill>
                <a:latin typeface="HK Modular"/>
                <a:ea typeface="HK Modular"/>
                <a:cs typeface="HK Modular"/>
                <a:sym typeface="HK Modular"/>
              </a:rPr>
              <a:t>IMPACT OF AI-POWERED SMART PILLS</a:t>
            </a:r>
          </a:p>
        </p:txBody>
      </p:sp>
      <p:grpSp>
        <p:nvGrpSpPr>
          <p:cNvPr name="Group 25" id="25"/>
          <p:cNvGrpSpPr/>
          <p:nvPr/>
        </p:nvGrpSpPr>
        <p:grpSpPr>
          <a:xfrm rot="0">
            <a:off x="5645722" y="6410634"/>
            <a:ext cx="3545450" cy="3386567"/>
            <a:chOff x="0" y="0"/>
            <a:chExt cx="933781" cy="891935"/>
          </a:xfrm>
        </p:grpSpPr>
        <p:sp>
          <p:nvSpPr>
            <p:cNvPr name="Freeform 26" id="26"/>
            <p:cNvSpPr/>
            <p:nvPr/>
          </p:nvSpPr>
          <p:spPr>
            <a:xfrm flipH="false" flipV="false" rot="0">
              <a:off x="0" y="0"/>
              <a:ext cx="933781" cy="891935"/>
            </a:xfrm>
            <a:custGeom>
              <a:avLst/>
              <a:gdLst/>
              <a:ahLst/>
              <a:cxnLst/>
              <a:rect r="r" b="b" t="t" l="l"/>
              <a:pathLst>
                <a:path h="891935" w="933781">
                  <a:moveTo>
                    <a:pt x="24020" y="0"/>
                  </a:moveTo>
                  <a:lnTo>
                    <a:pt x="909761" y="0"/>
                  </a:lnTo>
                  <a:cubicBezTo>
                    <a:pt x="923027" y="0"/>
                    <a:pt x="933781" y="10754"/>
                    <a:pt x="933781" y="24020"/>
                  </a:cubicBezTo>
                  <a:lnTo>
                    <a:pt x="933781" y="867915"/>
                  </a:lnTo>
                  <a:cubicBezTo>
                    <a:pt x="933781" y="874286"/>
                    <a:pt x="931250" y="880395"/>
                    <a:pt x="926746" y="884900"/>
                  </a:cubicBezTo>
                  <a:cubicBezTo>
                    <a:pt x="922241" y="889405"/>
                    <a:pt x="916132" y="891935"/>
                    <a:pt x="909761" y="891935"/>
                  </a:cubicBezTo>
                  <a:lnTo>
                    <a:pt x="24020" y="891935"/>
                  </a:lnTo>
                  <a:cubicBezTo>
                    <a:pt x="10754" y="891935"/>
                    <a:pt x="0" y="881181"/>
                    <a:pt x="0" y="867915"/>
                  </a:cubicBezTo>
                  <a:lnTo>
                    <a:pt x="0" y="24020"/>
                  </a:lnTo>
                  <a:cubicBezTo>
                    <a:pt x="0" y="17649"/>
                    <a:pt x="2531" y="11540"/>
                    <a:pt x="7035" y="7035"/>
                  </a:cubicBezTo>
                  <a:cubicBezTo>
                    <a:pt x="11540" y="2531"/>
                    <a:pt x="17649" y="0"/>
                    <a:pt x="24020" y="0"/>
                  </a:cubicBezTo>
                  <a:close/>
                </a:path>
              </a:pathLst>
            </a:custGeom>
            <a:solidFill>
              <a:srgbClr val="CA4AD1"/>
            </a:solidFill>
          </p:spPr>
        </p:sp>
        <p:sp>
          <p:nvSpPr>
            <p:cNvPr name="TextBox 27" id="27"/>
            <p:cNvSpPr txBox="true"/>
            <p:nvPr/>
          </p:nvSpPr>
          <p:spPr>
            <a:xfrm>
              <a:off x="0" y="-47625"/>
              <a:ext cx="933781" cy="939560"/>
            </a:xfrm>
            <a:prstGeom prst="rect">
              <a:avLst/>
            </a:prstGeom>
          </p:spPr>
          <p:txBody>
            <a:bodyPr anchor="ctr" rtlCol="false" tIns="50800" lIns="50800" bIns="50800" rIns="50800"/>
            <a:lstStyle/>
            <a:p>
              <a:pPr algn="ctr">
                <a:lnSpc>
                  <a:spcPts val="3546"/>
                </a:lnSpc>
              </a:pPr>
            </a:p>
          </p:txBody>
        </p:sp>
      </p:grpSp>
      <p:grpSp>
        <p:nvGrpSpPr>
          <p:cNvPr name="Group 28" id="28"/>
          <p:cNvGrpSpPr/>
          <p:nvPr/>
        </p:nvGrpSpPr>
        <p:grpSpPr>
          <a:xfrm rot="0">
            <a:off x="9778029" y="6410634"/>
            <a:ext cx="3545450" cy="3386567"/>
            <a:chOff x="0" y="0"/>
            <a:chExt cx="933781" cy="891935"/>
          </a:xfrm>
        </p:grpSpPr>
        <p:sp>
          <p:nvSpPr>
            <p:cNvPr name="Freeform 29" id="29"/>
            <p:cNvSpPr/>
            <p:nvPr/>
          </p:nvSpPr>
          <p:spPr>
            <a:xfrm flipH="false" flipV="false" rot="0">
              <a:off x="0" y="0"/>
              <a:ext cx="933781" cy="891935"/>
            </a:xfrm>
            <a:custGeom>
              <a:avLst/>
              <a:gdLst/>
              <a:ahLst/>
              <a:cxnLst/>
              <a:rect r="r" b="b" t="t" l="l"/>
              <a:pathLst>
                <a:path h="891935" w="933781">
                  <a:moveTo>
                    <a:pt x="24020" y="0"/>
                  </a:moveTo>
                  <a:lnTo>
                    <a:pt x="909761" y="0"/>
                  </a:lnTo>
                  <a:cubicBezTo>
                    <a:pt x="923027" y="0"/>
                    <a:pt x="933781" y="10754"/>
                    <a:pt x="933781" y="24020"/>
                  </a:cubicBezTo>
                  <a:lnTo>
                    <a:pt x="933781" y="867915"/>
                  </a:lnTo>
                  <a:cubicBezTo>
                    <a:pt x="933781" y="874286"/>
                    <a:pt x="931250" y="880395"/>
                    <a:pt x="926746" y="884900"/>
                  </a:cubicBezTo>
                  <a:cubicBezTo>
                    <a:pt x="922241" y="889405"/>
                    <a:pt x="916132" y="891935"/>
                    <a:pt x="909761" y="891935"/>
                  </a:cubicBezTo>
                  <a:lnTo>
                    <a:pt x="24020" y="891935"/>
                  </a:lnTo>
                  <a:cubicBezTo>
                    <a:pt x="10754" y="891935"/>
                    <a:pt x="0" y="881181"/>
                    <a:pt x="0" y="867915"/>
                  </a:cubicBezTo>
                  <a:lnTo>
                    <a:pt x="0" y="24020"/>
                  </a:lnTo>
                  <a:cubicBezTo>
                    <a:pt x="0" y="17649"/>
                    <a:pt x="2531" y="11540"/>
                    <a:pt x="7035" y="7035"/>
                  </a:cubicBezTo>
                  <a:cubicBezTo>
                    <a:pt x="11540" y="2531"/>
                    <a:pt x="17649" y="0"/>
                    <a:pt x="24020" y="0"/>
                  </a:cubicBezTo>
                  <a:close/>
                </a:path>
              </a:pathLst>
            </a:custGeom>
            <a:solidFill>
              <a:srgbClr val="CA4AD1"/>
            </a:solidFill>
          </p:spPr>
        </p:sp>
        <p:sp>
          <p:nvSpPr>
            <p:cNvPr name="TextBox 30" id="30"/>
            <p:cNvSpPr txBox="true"/>
            <p:nvPr/>
          </p:nvSpPr>
          <p:spPr>
            <a:xfrm>
              <a:off x="0" y="-47625"/>
              <a:ext cx="933781" cy="939560"/>
            </a:xfrm>
            <a:prstGeom prst="rect">
              <a:avLst/>
            </a:prstGeom>
          </p:spPr>
          <p:txBody>
            <a:bodyPr anchor="ctr" rtlCol="false" tIns="50800" lIns="50800" bIns="50800" rIns="50800"/>
            <a:lstStyle/>
            <a:p>
              <a:pPr algn="ctr">
                <a:lnSpc>
                  <a:spcPts val="3546"/>
                </a:lnSpc>
              </a:pPr>
            </a:p>
          </p:txBody>
        </p:sp>
      </p:grpSp>
      <p:sp>
        <p:nvSpPr>
          <p:cNvPr name="TextBox 31" id="31"/>
          <p:cNvSpPr txBox="true"/>
          <p:nvPr/>
        </p:nvSpPr>
        <p:spPr>
          <a:xfrm rot="0">
            <a:off x="5953536" y="7451951"/>
            <a:ext cx="3237635" cy="2538482"/>
          </a:xfrm>
          <a:prstGeom prst="rect">
            <a:avLst/>
          </a:prstGeom>
        </p:spPr>
        <p:txBody>
          <a:bodyPr anchor="t" rtlCol="false" tIns="0" lIns="0" bIns="0" rIns="0">
            <a:spAutoFit/>
          </a:bodyPr>
          <a:lstStyle/>
          <a:p>
            <a:pPr algn="l">
              <a:lnSpc>
                <a:spcPts val="3695"/>
              </a:lnSpc>
            </a:pPr>
            <a:r>
              <a:rPr lang="en-US" sz="2338">
                <a:solidFill>
                  <a:srgbClr val="FFFFFF"/>
                </a:solidFill>
                <a:latin typeface="Mukta Light"/>
                <a:ea typeface="Mukta Light"/>
                <a:cs typeface="Mukta Light"/>
                <a:sym typeface="Mukta Light"/>
              </a:rPr>
              <a:t>Smart pills enable real-time monitoring and personalized treatment adjustments.</a:t>
            </a:r>
          </a:p>
          <a:p>
            <a:pPr algn="l">
              <a:lnSpc>
                <a:spcPts val="2915"/>
              </a:lnSpc>
            </a:pPr>
          </a:p>
          <a:p>
            <a:pPr algn="l">
              <a:lnSpc>
                <a:spcPts val="2915"/>
              </a:lnSpc>
            </a:pPr>
          </a:p>
        </p:txBody>
      </p:sp>
      <p:sp>
        <p:nvSpPr>
          <p:cNvPr name="TextBox 32" id="32"/>
          <p:cNvSpPr txBox="true"/>
          <p:nvPr/>
        </p:nvSpPr>
        <p:spPr>
          <a:xfrm rot="0">
            <a:off x="9878130" y="7487037"/>
            <a:ext cx="3345247" cy="1829853"/>
          </a:xfrm>
          <a:prstGeom prst="rect">
            <a:avLst/>
          </a:prstGeom>
        </p:spPr>
        <p:txBody>
          <a:bodyPr anchor="t" rtlCol="false" tIns="0" lIns="0" bIns="0" rIns="0">
            <a:spAutoFit/>
          </a:bodyPr>
          <a:lstStyle/>
          <a:p>
            <a:pPr algn="l">
              <a:lnSpc>
                <a:spcPts val="3684"/>
              </a:lnSpc>
            </a:pPr>
            <a:r>
              <a:rPr lang="en-US" sz="2331">
                <a:solidFill>
                  <a:srgbClr val="FFFFFF"/>
                </a:solidFill>
                <a:latin typeface="Mukta Light"/>
                <a:ea typeface="Mukta Light"/>
                <a:cs typeface="Mukta Light"/>
                <a:sym typeface="Mukta Light"/>
              </a:rPr>
              <a:t>AI-driven analysis tailors drug therapy to individual patient needs for better outcomes.</a:t>
            </a:r>
          </a:p>
        </p:txBody>
      </p:sp>
      <p:sp>
        <p:nvSpPr>
          <p:cNvPr name="TextBox 33" id="33"/>
          <p:cNvSpPr txBox="true"/>
          <p:nvPr/>
        </p:nvSpPr>
        <p:spPr>
          <a:xfrm rot="0">
            <a:off x="5960047" y="6519119"/>
            <a:ext cx="2848866" cy="644067"/>
          </a:xfrm>
          <a:prstGeom prst="rect">
            <a:avLst/>
          </a:prstGeom>
        </p:spPr>
        <p:txBody>
          <a:bodyPr anchor="t" rtlCol="false" tIns="0" lIns="0" bIns="0" rIns="0">
            <a:spAutoFit/>
          </a:bodyPr>
          <a:lstStyle/>
          <a:p>
            <a:pPr algn="l">
              <a:lnSpc>
                <a:spcPts val="2599"/>
              </a:lnSpc>
            </a:pPr>
            <a:r>
              <a:rPr lang="en-US" b="true" sz="2089">
                <a:solidFill>
                  <a:srgbClr val="FFFFFF"/>
                </a:solidFill>
                <a:latin typeface="Mina Bold"/>
                <a:ea typeface="Mina Bold"/>
                <a:cs typeface="Mina Bold"/>
                <a:sym typeface="Mina Bold"/>
              </a:rPr>
              <a:t>Revolutionizing Chronic Disease Management </a:t>
            </a:r>
          </a:p>
        </p:txBody>
      </p:sp>
      <p:sp>
        <p:nvSpPr>
          <p:cNvPr name="TextBox 34" id="34"/>
          <p:cNvSpPr txBox="true"/>
          <p:nvPr/>
        </p:nvSpPr>
        <p:spPr>
          <a:xfrm rot="0">
            <a:off x="10033516" y="6519119"/>
            <a:ext cx="3034476" cy="645550"/>
          </a:xfrm>
          <a:prstGeom prst="rect">
            <a:avLst/>
          </a:prstGeom>
        </p:spPr>
        <p:txBody>
          <a:bodyPr anchor="t" rtlCol="false" tIns="0" lIns="0" bIns="0" rIns="0">
            <a:spAutoFit/>
          </a:bodyPr>
          <a:lstStyle/>
          <a:p>
            <a:pPr algn="l">
              <a:lnSpc>
                <a:spcPts val="2599"/>
              </a:lnSpc>
            </a:pPr>
            <a:r>
              <a:rPr lang="en-US" b="true" sz="2089">
                <a:solidFill>
                  <a:srgbClr val="FFFFFF"/>
                </a:solidFill>
                <a:latin typeface="Mina Bold"/>
                <a:ea typeface="Mina Bold"/>
                <a:cs typeface="Mina Bold"/>
                <a:sym typeface="Mina Bold"/>
              </a:rPr>
              <a:t>Advancem</a:t>
            </a:r>
            <a:r>
              <a:rPr lang="en-US" b="true" sz="2089">
                <a:solidFill>
                  <a:srgbClr val="FFFFFF"/>
                </a:solidFill>
                <a:latin typeface="Mina Bold"/>
                <a:ea typeface="Mina Bold"/>
                <a:cs typeface="Mina Bold"/>
                <a:sym typeface="Mina Bold"/>
              </a:rPr>
              <a:t>ents in Person</a:t>
            </a:r>
            <a:r>
              <a:rPr lang="en-US" b="true" sz="2089">
                <a:solidFill>
                  <a:srgbClr val="FFFFFF"/>
                </a:solidFill>
                <a:latin typeface="Mina Bold"/>
                <a:ea typeface="Mina Bold"/>
                <a:cs typeface="Mina Bold"/>
                <a:sym typeface="Mina Bold"/>
              </a:rPr>
              <a:t>alized Medicine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398419" y="1224668"/>
            <a:ext cx="8151552" cy="8791493"/>
            <a:chOff x="0" y="0"/>
            <a:chExt cx="2546821" cy="2746760"/>
          </a:xfrm>
        </p:grpSpPr>
        <p:sp>
          <p:nvSpPr>
            <p:cNvPr name="Freeform 3" id="3"/>
            <p:cNvSpPr/>
            <p:nvPr/>
          </p:nvSpPr>
          <p:spPr>
            <a:xfrm flipH="false" flipV="false" rot="0">
              <a:off x="0" y="0"/>
              <a:ext cx="2546821" cy="2746760"/>
            </a:xfrm>
            <a:custGeom>
              <a:avLst/>
              <a:gdLst/>
              <a:ahLst/>
              <a:cxnLst/>
              <a:rect r="r" b="b" t="t" l="l"/>
              <a:pathLst>
                <a:path h="2746760" w="2546821">
                  <a:moveTo>
                    <a:pt x="10447" y="0"/>
                  </a:moveTo>
                  <a:lnTo>
                    <a:pt x="2536374" y="0"/>
                  </a:lnTo>
                  <a:cubicBezTo>
                    <a:pt x="2542143" y="0"/>
                    <a:pt x="2546821" y="4677"/>
                    <a:pt x="2546821" y="10447"/>
                  </a:cubicBezTo>
                  <a:lnTo>
                    <a:pt x="2546821" y="2736313"/>
                  </a:lnTo>
                  <a:cubicBezTo>
                    <a:pt x="2546821" y="2742083"/>
                    <a:pt x="2542143" y="2746760"/>
                    <a:pt x="2536374" y="2746760"/>
                  </a:cubicBezTo>
                  <a:lnTo>
                    <a:pt x="10447" y="2746760"/>
                  </a:lnTo>
                  <a:cubicBezTo>
                    <a:pt x="4677" y="2746760"/>
                    <a:pt x="0" y="2742083"/>
                    <a:pt x="0" y="2736313"/>
                  </a:cubicBezTo>
                  <a:lnTo>
                    <a:pt x="0" y="10447"/>
                  </a:lnTo>
                  <a:cubicBezTo>
                    <a:pt x="0" y="4677"/>
                    <a:pt x="4677" y="0"/>
                    <a:pt x="10447" y="0"/>
                  </a:cubicBezTo>
                  <a:close/>
                </a:path>
              </a:pathLst>
            </a:custGeom>
            <a:solidFill>
              <a:srgbClr val="CA4AD1"/>
            </a:solidFill>
          </p:spPr>
        </p:sp>
        <p:sp>
          <p:nvSpPr>
            <p:cNvPr name="TextBox 4" id="4"/>
            <p:cNvSpPr txBox="true"/>
            <p:nvPr/>
          </p:nvSpPr>
          <p:spPr>
            <a:xfrm>
              <a:off x="0" y="-47625"/>
              <a:ext cx="2546821" cy="2794385"/>
            </a:xfrm>
            <a:prstGeom prst="rect">
              <a:avLst/>
            </a:prstGeom>
          </p:spPr>
          <p:txBody>
            <a:bodyPr anchor="ctr" rtlCol="false" tIns="50800" lIns="50800" bIns="50800" rIns="50800"/>
            <a:lstStyle/>
            <a:p>
              <a:pPr algn="ctr">
                <a:lnSpc>
                  <a:spcPts val="3546"/>
                </a:lnSpc>
              </a:pPr>
              <a:r>
                <a:rPr lang="en-US" sz="2532" b="true">
                  <a:solidFill>
                    <a:srgbClr val="000000"/>
                  </a:solidFill>
                  <a:latin typeface="Prompt Bold"/>
                  <a:ea typeface="Prompt Bold"/>
                  <a:cs typeface="Prompt Bold"/>
                  <a:sym typeface="Prompt Bold"/>
                </a:rPr>
                <a:t>Miniaturized Biosensors:</a:t>
              </a:r>
              <a:r>
                <a:rPr lang="en-US" sz="2532" b="true">
                  <a:solidFill>
                    <a:srgbClr val="000000"/>
                  </a:solidFill>
                  <a:latin typeface="Prompt Medium"/>
                  <a:ea typeface="Prompt Medium"/>
                  <a:cs typeface="Prompt Medium"/>
                  <a:sym typeface="Prompt Medium"/>
                </a:rPr>
                <a:t> Tiny sensors for EEG, heart rate, pH, temperature, and motion detection are already used in medical wearables.</a:t>
              </a:r>
            </a:p>
            <a:p>
              <a:pPr algn="ctr">
                <a:lnSpc>
                  <a:spcPts val="3546"/>
                </a:lnSpc>
              </a:pPr>
              <a:r>
                <a:rPr lang="en-US" sz="2532" b="true">
                  <a:solidFill>
                    <a:srgbClr val="000000"/>
                  </a:solidFill>
                  <a:latin typeface="Prompt Medium"/>
                  <a:ea typeface="Prompt Medium"/>
                  <a:cs typeface="Prompt Medium"/>
                  <a:sym typeface="Prompt Medium"/>
                </a:rPr>
                <a:t>✔</a:t>
              </a:r>
              <a:r>
                <a:rPr lang="en-US" sz="2532" b="true">
                  <a:solidFill>
                    <a:srgbClr val="000000"/>
                  </a:solidFill>
                  <a:latin typeface="Prompt Bold"/>
                  <a:ea typeface="Prompt Bold"/>
                  <a:cs typeface="Prompt Bold"/>
                  <a:sym typeface="Prompt Bold"/>
                </a:rPr>
                <a:t> Microfluidic Drug Release Systems</a:t>
              </a:r>
              <a:r>
                <a:rPr lang="en-US" sz="2532" b="true">
                  <a:solidFill>
                    <a:srgbClr val="000000"/>
                  </a:solidFill>
                  <a:latin typeface="Prompt Medium"/>
                  <a:ea typeface="Prompt Medium"/>
                  <a:cs typeface="Prompt Medium"/>
                  <a:sym typeface="Prompt Medium"/>
                </a:rPr>
                <a:t>: Controlled drug release using micro-pumps or dissolvable membranes has been tested in smart capsules (e.g., MIT’s RoboCap).</a:t>
              </a:r>
            </a:p>
            <a:p>
              <a:pPr algn="ctr">
                <a:lnSpc>
                  <a:spcPts val="3546"/>
                </a:lnSpc>
              </a:pPr>
              <a:r>
                <a:rPr lang="en-US" sz="2532" b="true">
                  <a:solidFill>
                    <a:srgbClr val="000000"/>
                  </a:solidFill>
                  <a:latin typeface="Prompt Medium"/>
                  <a:ea typeface="Prompt Medium"/>
                  <a:cs typeface="Prompt Medium"/>
                  <a:sym typeface="Prompt Medium"/>
                </a:rPr>
                <a:t>✔ </a:t>
              </a:r>
              <a:r>
                <a:rPr lang="en-US" sz="2532" b="true">
                  <a:solidFill>
                    <a:srgbClr val="000000"/>
                  </a:solidFill>
                  <a:latin typeface="Prompt Bold"/>
                  <a:ea typeface="Prompt Bold"/>
                  <a:cs typeface="Prompt Bold"/>
                  <a:sym typeface="Prompt Bold"/>
                </a:rPr>
                <a:t>AI &amp; Machine Learning</a:t>
              </a:r>
              <a:r>
                <a:rPr lang="en-US" sz="2532" b="true">
                  <a:solidFill>
                    <a:srgbClr val="000000"/>
                  </a:solidFill>
                  <a:latin typeface="Prompt Medium"/>
                  <a:ea typeface="Prompt Medium"/>
                  <a:cs typeface="Prompt Medium"/>
                  <a:sym typeface="Prompt Medium"/>
                </a:rPr>
                <a:t>: AI algorithms for predictive drug release and patient monitoring exist in wearables and remote healthcare devices.</a:t>
              </a:r>
            </a:p>
            <a:p>
              <a:pPr algn="ctr">
                <a:lnSpc>
                  <a:spcPts val="3546"/>
                </a:lnSpc>
              </a:pPr>
              <a:r>
                <a:rPr lang="en-US" sz="2532" b="true">
                  <a:solidFill>
                    <a:srgbClr val="000000"/>
                  </a:solidFill>
                  <a:latin typeface="Prompt Medium"/>
                  <a:ea typeface="Prompt Medium"/>
                  <a:cs typeface="Prompt Medium"/>
                  <a:sym typeface="Prompt Medium"/>
                </a:rPr>
                <a:t>✔ </a:t>
              </a:r>
              <a:r>
                <a:rPr lang="en-US" sz="2532" b="true">
                  <a:solidFill>
                    <a:srgbClr val="000000"/>
                  </a:solidFill>
                  <a:latin typeface="Prompt Bold"/>
                  <a:ea typeface="Prompt Bold"/>
                  <a:cs typeface="Prompt Bold"/>
                  <a:sym typeface="Prompt Bold"/>
                </a:rPr>
                <a:t>Wireless Communication:</a:t>
              </a:r>
              <a:r>
                <a:rPr lang="en-US" sz="2532" b="true">
                  <a:solidFill>
                    <a:srgbClr val="000000"/>
                  </a:solidFill>
                  <a:latin typeface="Prompt Medium"/>
                  <a:ea typeface="Prompt Medium"/>
                  <a:cs typeface="Prompt Medium"/>
                  <a:sym typeface="Prompt Medium"/>
                </a:rPr>
                <a:t> Bluetooth, 5G, and IoT-based medical devices are widely available for real-time doctor-patient connectivity.</a:t>
              </a:r>
            </a:p>
            <a:p>
              <a:pPr algn="ctr">
                <a:lnSpc>
                  <a:spcPts val="3546"/>
                </a:lnSpc>
              </a:pPr>
            </a:p>
          </p:txBody>
        </p:sp>
      </p:grpSp>
      <p:grpSp>
        <p:nvGrpSpPr>
          <p:cNvPr name="Group 5" id="5"/>
          <p:cNvGrpSpPr/>
          <p:nvPr/>
        </p:nvGrpSpPr>
        <p:grpSpPr>
          <a:xfrm rot="0">
            <a:off x="9144000" y="1224668"/>
            <a:ext cx="8700561" cy="8791493"/>
            <a:chOff x="0" y="0"/>
            <a:chExt cx="2718350" cy="2746760"/>
          </a:xfrm>
        </p:grpSpPr>
        <p:sp>
          <p:nvSpPr>
            <p:cNvPr name="Freeform 6" id="6"/>
            <p:cNvSpPr/>
            <p:nvPr/>
          </p:nvSpPr>
          <p:spPr>
            <a:xfrm flipH="false" flipV="false" rot="0">
              <a:off x="0" y="0"/>
              <a:ext cx="2718350" cy="2746760"/>
            </a:xfrm>
            <a:custGeom>
              <a:avLst/>
              <a:gdLst/>
              <a:ahLst/>
              <a:cxnLst/>
              <a:rect r="r" b="b" t="t" l="l"/>
              <a:pathLst>
                <a:path h="2746760" w="2718350">
                  <a:moveTo>
                    <a:pt x="9788" y="0"/>
                  </a:moveTo>
                  <a:lnTo>
                    <a:pt x="2708562" y="0"/>
                  </a:lnTo>
                  <a:cubicBezTo>
                    <a:pt x="2713967" y="0"/>
                    <a:pt x="2718350" y="4382"/>
                    <a:pt x="2718350" y="9788"/>
                  </a:cubicBezTo>
                  <a:lnTo>
                    <a:pt x="2718350" y="2736972"/>
                  </a:lnTo>
                  <a:cubicBezTo>
                    <a:pt x="2718350" y="2739568"/>
                    <a:pt x="2717319" y="2742058"/>
                    <a:pt x="2715483" y="2743893"/>
                  </a:cubicBezTo>
                  <a:cubicBezTo>
                    <a:pt x="2713647" y="2745729"/>
                    <a:pt x="2711158" y="2746760"/>
                    <a:pt x="2708562" y="2746760"/>
                  </a:cubicBezTo>
                  <a:lnTo>
                    <a:pt x="9788" y="2746760"/>
                  </a:lnTo>
                  <a:cubicBezTo>
                    <a:pt x="7192" y="2746760"/>
                    <a:pt x="4702" y="2745729"/>
                    <a:pt x="2867" y="2743893"/>
                  </a:cubicBezTo>
                  <a:cubicBezTo>
                    <a:pt x="1031" y="2742058"/>
                    <a:pt x="0" y="2739568"/>
                    <a:pt x="0" y="2736972"/>
                  </a:cubicBezTo>
                  <a:lnTo>
                    <a:pt x="0" y="9788"/>
                  </a:lnTo>
                  <a:cubicBezTo>
                    <a:pt x="0" y="7192"/>
                    <a:pt x="1031" y="4702"/>
                    <a:pt x="2867" y="2867"/>
                  </a:cubicBezTo>
                  <a:cubicBezTo>
                    <a:pt x="4702" y="1031"/>
                    <a:pt x="7192" y="0"/>
                    <a:pt x="9788" y="0"/>
                  </a:cubicBezTo>
                  <a:close/>
                </a:path>
              </a:pathLst>
            </a:custGeom>
            <a:solidFill>
              <a:srgbClr val="CA4AD1"/>
            </a:solidFill>
          </p:spPr>
        </p:sp>
        <p:sp>
          <p:nvSpPr>
            <p:cNvPr name="TextBox 7" id="7"/>
            <p:cNvSpPr txBox="true"/>
            <p:nvPr/>
          </p:nvSpPr>
          <p:spPr>
            <a:xfrm>
              <a:off x="0" y="-47625"/>
              <a:ext cx="2718350" cy="2794385"/>
            </a:xfrm>
            <a:prstGeom prst="rect">
              <a:avLst/>
            </a:prstGeom>
          </p:spPr>
          <p:txBody>
            <a:bodyPr anchor="ctr" rtlCol="false" tIns="50800" lIns="50800" bIns="50800" rIns="50800"/>
            <a:lstStyle/>
            <a:p>
              <a:pPr algn="ctr">
                <a:lnSpc>
                  <a:spcPts val="3546"/>
                </a:lnSpc>
              </a:pPr>
            </a:p>
          </p:txBody>
        </p:sp>
      </p:grpSp>
      <p:sp>
        <p:nvSpPr>
          <p:cNvPr name="TextBox 8" id="8"/>
          <p:cNvSpPr txBox="true"/>
          <p:nvPr/>
        </p:nvSpPr>
        <p:spPr>
          <a:xfrm rot="0">
            <a:off x="10960791" y="196588"/>
            <a:ext cx="5066979" cy="560566"/>
          </a:xfrm>
          <a:prstGeom prst="rect">
            <a:avLst/>
          </a:prstGeom>
        </p:spPr>
        <p:txBody>
          <a:bodyPr anchor="t" rtlCol="false" tIns="0" lIns="0" bIns="0" rIns="0">
            <a:spAutoFit/>
          </a:bodyPr>
          <a:lstStyle/>
          <a:p>
            <a:pPr algn="l">
              <a:lnSpc>
                <a:spcPts val="4554"/>
              </a:lnSpc>
            </a:pPr>
            <a:r>
              <a:rPr lang="en-US" b="true" sz="3661">
                <a:solidFill>
                  <a:srgbClr val="FFFFFF"/>
                </a:solidFill>
                <a:latin typeface="Canva Sans Bold"/>
                <a:ea typeface="Canva Sans Bold"/>
                <a:cs typeface="Canva Sans Bold"/>
                <a:sym typeface="Canva Sans Bold"/>
              </a:rPr>
              <a:t>Medical Feasibility</a:t>
            </a:r>
          </a:p>
        </p:txBody>
      </p:sp>
      <p:sp>
        <p:nvSpPr>
          <p:cNvPr name="Freeform 9" id="9"/>
          <p:cNvSpPr/>
          <p:nvPr/>
        </p:nvSpPr>
        <p:spPr>
          <a:xfrm flipH="false" flipV="false" rot="-3530809">
            <a:off x="-407862" y="7301011"/>
            <a:ext cx="2873124" cy="5430302"/>
          </a:xfrm>
          <a:custGeom>
            <a:avLst/>
            <a:gdLst/>
            <a:ahLst/>
            <a:cxnLst/>
            <a:rect r="r" b="b" t="t" l="l"/>
            <a:pathLst>
              <a:path h="5430302" w="2873124">
                <a:moveTo>
                  <a:pt x="0" y="0"/>
                </a:moveTo>
                <a:lnTo>
                  <a:pt x="2873124" y="0"/>
                </a:lnTo>
                <a:lnTo>
                  <a:pt x="2873124" y="5430302"/>
                </a:lnTo>
                <a:lnTo>
                  <a:pt x="0" y="54303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922977" y="131488"/>
            <a:ext cx="4772126" cy="625666"/>
          </a:xfrm>
          <a:prstGeom prst="rect">
            <a:avLst/>
          </a:prstGeom>
        </p:spPr>
        <p:txBody>
          <a:bodyPr anchor="t" rtlCol="false" tIns="0" lIns="0" bIns="0" rIns="0">
            <a:spAutoFit/>
          </a:bodyPr>
          <a:lstStyle/>
          <a:p>
            <a:pPr algn="ctr">
              <a:lnSpc>
                <a:spcPts val="5139"/>
              </a:lnSpc>
            </a:pPr>
            <a:r>
              <a:rPr lang="en-US" sz="3670" b="true">
                <a:solidFill>
                  <a:srgbClr val="FFFFFF"/>
                </a:solidFill>
                <a:latin typeface="Canva Sans Bold"/>
                <a:ea typeface="Canva Sans Bold"/>
                <a:cs typeface="Canva Sans Bold"/>
                <a:sym typeface="Canva Sans Bold"/>
              </a:rPr>
              <a:t>Technic</a:t>
            </a:r>
            <a:r>
              <a:rPr lang="en-US" b="true" sz="3670">
                <a:solidFill>
                  <a:srgbClr val="FFFFFF"/>
                </a:solidFill>
                <a:latin typeface="Canva Sans Bold"/>
                <a:ea typeface="Canva Sans Bold"/>
                <a:cs typeface="Canva Sans Bold"/>
                <a:sym typeface="Canva Sans Bold"/>
              </a:rPr>
              <a:t>al Feasibility </a:t>
            </a:r>
          </a:p>
        </p:txBody>
      </p:sp>
      <p:grpSp>
        <p:nvGrpSpPr>
          <p:cNvPr name="Group 11" id="11"/>
          <p:cNvGrpSpPr/>
          <p:nvPr/>
        </p:nvGrpSpPr>
        <p:grpSpPr>
          <a:xfrm rot="0">
            <a:off x="9144000" y="1681920"/>
            <a:ext cx="8700561" cy="6923160"/>
            <a:chOff x="0" y="0"/>
            <a:chExt cx="2718350" cy="2163030"/>
          </a:xfrm>
        </p:grpSpPr>
        <p:sp>
          <p:nvSpPr>
            <p:cNvPr name="Freeform 12" id="12"/>
            <p:cNvSpPr/>
            <p:nvPr/>
          </p:nvSpPr>
          <p:spPr>
            <a:xfrm flipH="false" flipV="false" rot="0">
              <a:off x="0" y="0"/>
              <a:ext cx="2718350" cy="2163030"/>
            </a:xfrm>
            <a:custGeom>
              <a:avLst/>
              <a:gdLst/>
              <a:ahLst/>
              <a:cxnLst/>
              <a:rect r="r" b="b" t="t" l="l"/>
              <a:pathLst>
                <a:path h="2163030" w="2718350">
                  <a:moveTo>
                    <a:pt x="9788" y="0"/>
                  </a:moveTo>
                  <a:lnTo>
                    <a:pt x="2708562" y="0"/>
                  </a:lnTo>
                  <a:cubicBezTo>
                    <a:pt x="2713967" y="0"/>
                    <a:pt x="2718350" y="4382"/>
                    <a:pt x="2718350" y="9788"/>
                  </a:cubicBezTo>
                  <a:lnTo>
                    <a:pt x="2718350" y="2153242"/>
                  </a:lnTo>
                  <a:cubicBezTo>
                    <a:pt x="2718350" y="2155838"/>
                    <a:pt x="2717319" y="2158327"/>
                    <a:pt x="2715483" y="2160163"/>
                  </a:cubicBezTo>
                  <a:cubicBezTo>
                    <a:pt x="2713647" y="2161998"/>
                    <a:pt x="2711158" y="2163030"/>
                    <a:pt x="2708562" y="2163030"/>
                  </a:cubicBezTo>
                  <a:lnTo>
                    <a:pt x="9788" y="2163030"/>
                  </a:lnTo>
                  <a:cubicBezTo>
                    <a:pt x="7192" y="2163030"/>
                    <a:pt x="4702" y="2161998"/>
                    <a:pt x="2867" y="2160163"/>
                  </a:cubicBezTo>
                  <a:cubicBezTo>
                    <a:pt x="1031" y="2158327"/>
                    <a:pt x="0" y="2155838"/>
                    <a:pt x="0" y="2153242"/>
                  </a:cubicBezTo>
                  <a:lnTo>
                    <a:pt x="0" y="9788"/>
                  </a:lnTo>
                  <a:cubicBezTo>
                    <a:pt x="0" y="7192"/>
                    <a:pt x="1031" y="4702"/>
                    <a:pt x="2867" y="2867"/>
                  </a:cubicBezTo>
                  <a:cubicBezTo>
                    <a:pt x="4702" y="1031"/>
                    <a:pt x="7192" y="0"/>
                    <a:pt x="9788" y="0"/>
                  </a:cubicBezTo>
                  <a:close/>
                </a:path>
              </a:pathLst>
            </a:custGeom>
            <a:solidFill>
              <a:srgbClr val="CA4AD1"/>
            </a:solidFill>
          </p:spPr>
        </p:sp>
        <p:sp>
          <p:nvSpPr>
            <p:cNvPr name="TextBox 13" id="13"/>
            <p:cNvSpPr txBox="true"/>
            <p:nvPr/>
          </p:nvSpPr>
          <p:spPr>
            <a:xfrm>
              <a:off x="0" y="-47625"/>
              <a:ext cx="2718350" cy="2210655"/>
            </a:xfrm>
            <a:prstGeom prst="rect">
              <a:avLst/>
            </a:prstGeom>
          </p:spPr>
          <p:txBody>
            <a:bodyPr anchor="ctr" rtlCol="false" tIns="50800" lIns="50800" bIns="50800" rIns="50800"/>
            <a:lstStyle/>
            <a:p>
              <a:pPr algn="ctr">
                <a:lnSpc>
                  <a:spcPts val="3546"/>
                </a:lnSpc>
              </a:pPr>
              <a:r>
                <a:rPr lang="en-US" sz="2532" b="true">
                  <a:solidFill>
                    <a:srgbClr val="000000"/>
                  </a:solidFill>
                  <a:latin typeface="Prompt Bold"/>
                  <a:ea typeface="Prompt Bold"/>
                  <a:cs typeface="Prompt Bold"/>
                  <a:sym typeface="Prompt Bold"/>
                </a:rPr>
                <a:t>Accurate Drug Delivery:</a:t>
              </a:r>
              <a:r>
                <a:rPr lang="en-US" sz="2532">
                  <a:solidFill>
                    <a:srgbClr val="000000"/>
                  </a:solidFill>
                  <a:latin typeface="Prompt"/>
                  <a:ea typeface="Prompt"/>
                  <a:cs typeface="Prompt"/>
                  <a:sym typeface="Prompt"/>
                </a:rPr>
                <a:t> Ensures timely, personalized dosage, reducing over-medication risks.</a:t>
              </a:r>
            </a:p>
            <a:p>
              <a:pPr algn="ctr">
                <a:lnSpc>
                  <a:spcPts val="3546"/>
                </a:lnSpc>
              </a:pPr>
              <a:r>
                <a:rPr lang="en-US" sz="2532">
                  <a:solidFill>
                    <a:srgbClr val="000000"/>
                  </a:solidFill>
                  <a:latin typeface="Prompt"/>
                  <a:ea typeface="Prompt"/>
                  <a:cs typeface="Prompt"/>
                  <a:sym typeface="Prompt"/>
                </a:rPr>
                <a:t>✔</a:t>
              </a:r>
              <a:r>
                <a:rPr lang="en-US" sz="2532" b="true">
                  <a:solidFill>
                    <a:srgbClr val="000000"/>
                  </a:solidFill>
                  <a:latin typeface="Prompt Bold"/>
                  <a:ea typeface="Prompt Bold"/>
                  <a:cs typeface="Prompt Bold"/>
                  <a:sym typeface="Prompt Bold"/>
                </a:rPr>
                <a:t> Non-Invasive Monitoring</a:t>
              </a:r>
              <a:r>
                <a:rPr lang="en-US" sz="2532">
                  <a:solidFill>
                    <a:srgbClr val="000000"/>
                  </a:solidFill>
                  <a:latin typeface="Prompt"/>
                  <a:ea typeface="Prompt"/>
                  <a:cs typeface="Prompt"/>
                  <a:sym typeface="Prompt"/>
                </a:rPr>
                <a:t>: Unlike brain implants, this provides real-time cognitive and physiological tracking without surgery.</a:t>
              </a:r>
            </a:p>
            <a:p>
              <a:pPr algn="ctr">
                <a:lnSpc>
                  <a:spcPts val="3546"/>
                </a:lnSpc>
              </a:pPr>
              <a:r>
                <a:rPr lang="en-US" sz="2532">
                  <a:solidFill>
                    <a:srgbClr val="000000"/>
                  </a:solidFill>
                  <a:latin typeface="Prompt"/>
                  <a:ea typeface="Prompt"/>
                  <a:cs typeface="Prompt"/>
                  <a:sym typeface="Prompt"/>
                </a:rPr>
                <a:t>✔ </a:t>
              </a:r>
              <a:r>
                <a:rPr lang="en-US" sz="2532" b="true">
                  <a:solidFill>
                    <a:srgbClr val="000000"/>
                  </a:solidFill>
                  <a:latin typeface="Prompt Bold"/>
                  <a:ea typeface="Prompt Bold"/>
                  <a:cs typeface="Prompt Bold"/>
                  <a:sym typeface="Prompt Bold"/>
                </a:rPr>
                <a:t>Remote Doctor Supervision</a:t>
              </a:r>
              <a:r>
                <a:rPr lang="en-US" sz="2532">
                  <a:solidFill>
                    <a:srgbClr val="000000"/>
                  </a:solidFill>
                  <a:latin typeface="Prompt"/>
                  <a:ea typeface="Prompt"/>
                  <a:cs typeface="Prompt"/>
                  <a:sym typeface="Prompt"/>
                </a:rPr>
                <a:t>: Reduces hospital visits by alerting doctors in case of abnormalities.</a:t>
              </a:r>
            </a:p>
            <a:p>
              <a:pPr algn="ctr">
                <a:lnSpc>
                  <a:spcPts val="3546"/>
                </a:lnSpc>
              </a:pPr>
              <a:r>
                <a:rPr lang="en-US" sz="2532">
                  <a:solidFill>
                    <a:srgbClr val="000000"/>
                  </a:solidFill>
                  <a:latin typeface="Prompt"/>
                  <a:ea typeface="Prompt"/>
                  <a:cs typeface="Prompt"/>
                  <a:sym typeface="Prompt"/>
                </a:rPr>
                <a:t>✔ </a:t>
              </a:r>
              <a:r>
                <a:rPr lang="en-US" sz="2532" b="true">
                  <a:solidFill>
                    <a:srgbClr val="000000"/>
                  </a:solidFill>
                  <a:latin typeface="Prompt Bold"/>
                  <a:ea typeface="Prompt Bold"/>
                  <a:cs typeface="Prompt Bold"/>
                  <a:sym typeface="Prompt Bold"/>
                </a:rPr>
                <a:t>Better Compliance</a:t>
              </a:r>
              <a:r>
                <a:rPr lang="en-US" sz="2532">
                  <a:solidFill>
                    <a:srgbClr val="000000"/>
                  </a:solidFill>
                  <a:latin typeface="Prompt"/>
                  <a:ea typeface="Prompt"/>
                  <a:cs typeface="Prompt"/>
                  <a:sym typeface="Prompt"/>
                </a:rPr>
                <a:t>: Eliminates the need for patients or caregivers to remember medication schedules</a:t>
              </a:r>
              <a:r>
                <a:rPr lang="en-US" sz="2532" b="true">
                  <a:solidFill>
                    <a:srgbClr val="000000"/>
                  </a:solidFill>
                  <a:latin typeface="Prompt Bold"/>
                  <a:ea typeface="Prompt Bold"/>
                  <a:cs typeface="Prompt Bold"/>
                  <a:sym typeface="Prompt Bold"/>
                </a:rPr>
                <a:t>.</a:t>
              </a:r>
            </a:p>
          </p:txBody>
        </p:sp>
      </p:grpSp>
      <p:sp>
        <p:nvSpPr>
          <p:cNvPr name="Freeform 14" id="14"/>
          <p:cNvSpPr/>
          <p:nvPr/>
        </p:nvSpPr>
        <p:spPr>
          <a:xfrm flipH="false" flipV="false" rot="-3530809">
            <a:off x="16407999" y="-1281270"/>
            <a:ext cx="2873124" cy="5430302"/>
          </a:xfrm>
          <a:custGeom>
            <a:avLst/>
            <a:gdLst/>
            <a:ahLst/>
            <a:cxnLst/>
            <a:rect r="r" b="b" t="t" l="l"/>
            <a:pathLst>
              <a:path h="5430302" w="2873124">
                <a:moveTo>
                  <a:pt x="0" y="0"/>
                </a:moveTo>
                <a:lnTo>
                  <a:pt x="2873124" y="0"/>
                </a:lnTo>
                <a:lnTo>
                  <a:pt x="2873124" y="5430302"/>
                </a:lnTo>
                <a:lnTo>
                  <a:pt x="0" y="54303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10623"/>
        </a:solidFill>
      </p:bgPr>
    </p:bg>
    <p:spTree>
      <p:nvGrpSpPr>
        <p:cNvPr id="1" name=""/>
        <p:cNvGrpSpPr/>
        <p:nvPr/>
      </p:nvGrpSpPr>
      <p:grpSpPr>
        <a:xfrm>
          <a:off x="0" y="0"/>
          <a:ext cx="0" cy="0"/>
          <a:chOff x="0" y="0"/>
          <a:chExt cx="0" cy="0"/>
        </a:xfrm>
      </p:grpSpPr>
      <p:sp>
        <p:nvSpPr>
          <p:cNvPr name="Freeform 2" id="2"/>
          <p:cNvSpPr/>
          <p:nvPr/>
        </p:nvSpPr>
        <p:spPr>
          <a:xfrm flipH="false" flipV="false" rot="-5314299">
            <a:off x="-2855847" y="6743327"/>
            <a:ext cx="6654437" cy="6446486"/>
          </a:xfrm>
          <a:custGeom>
            <a:avLst/>
            <a:gdLst/>
            <a:ahLst/>
            <a:cxnLst/>
            <a:rect r="r" b="b" t="t" l="l"/>
            <a:pathLst>
              <a:path h="6446486" w="6654437">
                <a:moveTo>
                  <a:pt x="0" y="0"/>
                </a:moveTo>
                <a:lnTo>
                  <a:pt x="6654437" y="0"/>
                </a:lnTo>
                <a:lnTo>
                  <a:pt x="6654437" y="6446486"/>
                </a:lnTo>
                <a:lnTo>
                  <a:pt x="0" y="6446486"/>
                </a:lnTo>
                <a:lnTo>
                  <a:pt x="0" y="0"/>
                </a:lnTo>
                <a:close/>
              </a:path>
            </a:pathLst>
          </a:custGeom>
          <a:blipFill>
            <a:blip r:embed="rId2"/>
            <a:stretch>
              <a:fillRect l="0" t="0" r="0" b="0"/>
            </a:stretch>
          </a:blipFill>
        </p:spPr>
      </p:sp>
      <p:sp>
        <p:nvSpPr>
          <p:cNvPr name="TextBox 3" id="3"/>
          <p:cNvSpPr txBox="true"/>
          <p:nvPr/>
        </p:nvSpPr>
        <p:spPr>
          <a:xfrm rot="0">
            <a:off x="3776550" y="1244403"/>
            <a:ext cx="9438781" cy="1317422"/>
          </a:xfrm>
          <a:prstGeom prst="rect">
            <a:avLst/>
          </a:prstGeom>
        </p:spPr>
        <p:txBody>
          <a:bodyPr anchor="t" rtlCol="false" tIns="0" lIns="0" bIns="0" rIns="0">
            <a:spAutoFit/>
          </a:bodyPr>
          <a:lstStyle/>
          <a:p>
            <a:pPr algn="ctr">
              <a:lnSpc>
                <a:spcPts val="5241"/>
              </a:lnSpc>
            </a:pPr>
            <a:r>
              <a:rPr lang="en-US" sz="4200">
                <a:solidFill>
                  <a:srgbClr val="FFFFFF"/>
                </a:solidFill>
                <a:latin typeface="Mokoto"/>
                <a:ea typeface="Mokoto"/>
                <a:cs typeface="Mokoto"/>
                <a:sym typeface="Mokoto"/>
              </a:rPr>
              <a:t>WHAT’S STILL A CHALLENGE?</a:t>
            </a:r>
          </a:p>
        </p:txBody>
      </p:sp>
      <p:sp>
        <p:nvSpPr>
          <p:cNvPr name="TextBox 4" id="4"/>
          <p:cNvSpPr txBox="true"/>
          <p:nvPr/>
        </p:nvSpPr>
        <p:spPr>
          <a:xfrm rot="0">
            <a:off x="947909" y="3539508"/>
            <a:ext cx="6917261" cy="4453543"/>
          </a:xfrm>
          <a:prstGeom prst="rect">
            <a:avLst/>
          </a:prstGeom>
        </p:spPr>
        <p:txBody>
          <a:bodyPr anchor="t" rtlCol="false" tIns="0" lIns="0" bIns="0" rIns="0">
            <a:spAutoFit/>
          </a:bodyPr>
          <a:lstStyle/>
          <a:p>
            <a:pPr algn="l">
              <a:lnSpc>
                <a:spcPts val="2142"/>
              </a:lnSpc>
            </a:pPr>
          </a:p>
          <a:p>
            <a:pPr algn="l">
              <a:lnSpc>
                <a:spcPts val="3077"/>
              </a:lnSpc>
            </a:pPr>
            <a:r>
              <a:rPr lang="en-US" sz="2198">
                <a:solidFill>
                  <a:srgbClr val="FFFFFF"/>
                </a:solidFill>
                <a:latin typeface="Montserrat"/>
                <a:ea typeface="Montserrat"/>
                <a:cs typeface="Montserrat"/>
                <a:sym typeface="Montserrat"/>
              </a:rPr>
              <a:t>❌ </a:t>
            </a:r>
            <a:r>
              <a:rPr lang="en-US" sz="2198">
                <a:solidFill>
                  <a:srgbClr val="FFFFFF"/>
                </a:solidFill>
                <a:latin typeface="Montserrat"/>
                <a:ea typeface="Montserrat"/>
                <a:cs typeface="Montserrat"/>
                <a:sym typeface="Montserrat"/>
              </a:rPr>
              <a:t>AI Processing in a Small Form Factor: Embedding an AI microchip inside a pill while keeping it small and power-efficient is challenging.</a:t>
            </a:r>
          </a:p>
          <a:p>
            <a:pPr algn="l">
              <a:lnSpc>
                <a:spcPts val="3077"/>
              </a:lnSpc>
            </a:pPr>
            <a:r>
              <a:rPr lang="en-US" sz="2198">
                <a:solidFill>
                  <a:srgbClr val="FFFFFF"/>
                </a:solidFill>
                <a:latin typeface="Montserrat"/>
                <a:ea typeface="Montserrat"/>
                <a:cs typeface="Montserrat"/>
                <a:sym typeface="Montserrat"/>
              </a:rPr>
              <a:t>❌ Biodegradable Power Source: The pill needs a micro-battery or energy-harvesting technology (e.g., stomach acid-powered batteries), which is still in early research.</a:t>
            </a:r>
          </a:p>
          <a:p>
            <a:pPr algn="l">
              <a:lnSpc>
                <a:spcPts val="3077"/>
              </a:lnSpc>
            </a:pPr>
            <a:r>
              <a:rPr lang="en-US" sz="2198">
                <a:solidFill>
                  <a:srgbClr val="FFFFFF"/>
                </a:solidFill>
                <a:latin typeface="Montserrat"/>
                <a:ea typeface="Montserrat"/>
                <a:cs typeface="Montserrat"/>
                <a:sym typeface="Montserrat"/>
              </a:rPr>
              <a:t>❌ Long-Term Stability of Electronics in the Body: Ensuring</a:t>
            </a:r>
            <a:r>
              <a:rPr lang="en-US" sz="2198">
                <a:solidFill>
                  <a:srgbClr val="FFFFFF"/>
                </a:solidFill>
                <a:latin typeface="Montserrat"/>
                <a:ea typeface="Montserrat"/>
                <a:cs typeface="Montserrat"/>
                <a:sym typeface="Montserrat"/>
              </a:rPr>
              <a:t> electronics survive stomach acid and intestinal fluids without causing harm.</a:t>
            </a:r>
          </a:p>
        </p:txBody>
      </p:sp>
      <p:sp>
        <p:nvSpPr>
          <p:cNvPr name="TextBox 5" id="5"/>
          <p:cNvSpPr txBox="true"/>
          <p:nvPr/>
        </p:nvSpPr>
        <p:spPr>
          <a:xfrm rot="0">
            <a:off x="9320718" y="3756552"/>
            <a:ext cx="8464014" cy="4009931"/>
          </a:xfrm>
          <a:prstGeom prst="rect">
            <a:avLst/>
          </a:prstGeom>
        </p:spPr>
        <p:txBody>
          <a:bodyPr anchor="t" rtlCol="false" tIns="0" lIns="0" bIns="0" rIns="0">
            <a:spAutoFit/>
          </a:bodyPr>
          <a:lstStyle/>
          <a:p>
            <a:pPr algn="l">
              <a:lnSpc>
                <a:spcPts val="3261"/>
              </a:lnSpc>
            </a:pPr>
            <a:r>
              <a:rPr lang="en-US" sz="2329">
                <a:solidFill>
                  <a:srgbClr val="FFFFFF"/>
                </a:solidFill>
                <a:latin typeface="Montserrat"/>
                <a:ea typeface="Montserrat"/>
                <a:cs typeface="Montserrat"/>
                <a:sym typeface="Montserrat"/>
              </a:rPr>
              <a:t>Medical Challenges:</a:t>
            </a:r>
          </a:p>
          <a:p>
            <a:pPr algn="l">
              <a:lnSpc>
                <a:spcPts val="3261"/>
              </a:lnSpc>
            </a:pPr>
            <a:r>
              <a:rPr lang="en-US" sz="2329">
                <a:solidFill>
                  <a:srgbClr val="FFFFFF"/>
                </a:solidFill>
                <a:latin typeface="Montserrat"/>
                <a:ea typeface="Montserrat"/>
                <a:cs typeface="Montserrat"/>
                <a:sym typeface="Montserrat"/>
              </a:rPr>
              <a:t>❌ Long-Term Effects Unknown: The body’s response to biodegradable smart pills with embedded electronics needs extensive human trials.</a:t>
            </a:r>
          </a:p>
          <a:p>
            <a:pPr algn="l">
              <a:lnSpc>
                <a:spcPts val="3261"/>
              </a:lnSpc>
            </a:pPr>
            <a:r>
              <a:rPr lang="en-US" sz="2329">
                <a:solidFill>
                  <a:srgbClr val="FFFFFF"/>
                </a:solidFill>
                <a:latin typeface="Montserrat"/>
                <a:ea typeface="Montserrat"/>
                <a:cs typeface="Montserrat"/>
                <a:sym typeface="Montserrat"/>
              </a:rPr>
              <a:t>❌ Data Privacy &amp; Security Risks: Health data transmission from a pill needs strong cybersecurity to prevent hacking or misuse.</a:t>
            </a:r>
          </a:p>
          <a:p>
            <a:pPr algn="l">
              <a:lnSpc>
                <a:spcPts val="3261"/>
              </a:lnSpc>
            </a:pPr>
            <a:r>
              <a:rPr lang="en-US" sz="2329">
                <a:solidFill>
                  <a:srgbClr val="FFFFFF"/>
                </a:solidFill>
                <a:latin typeface="Montserrat"/>
                <a:ea typeface="Montserrat"/>
                <a:cs typeface="Montserrat"/>
                <a:sym typeface="Montserrat"/>
              </a:rPr>
              <a:t>❌ Regulatory Approval Delays: FDA and medical agencies require years of clinical trials before approving ingestible AI-powered pills.</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110623"/>
        </a:solidFill>
      </p:bgPr>
    </p:bg>
    <p:spTree>
      <p:nvGrpSpPr>
        <p:cNvPr id="1" name=""/>
        <p:cNvGrpSpPr/>
        <p:nvPr/>
      </p:nvGrpSpPr>
      <p:grpSpPr>
        <a:xfrm>
          <a:off x="0" y="0"/>
          <a:ext cx="0" cy="0"/>
          <a:chOff x="0" y="0"/>
          <a:chExt cx="0" cy="0"/>
        </a:xfrm>
      </p:grpSpPr>
      <p:sp>
        <p:nvSpPr>
          <p:cNvPr name="TextBox 2" id="2"/>
          <p:cNvSpPr txBox="true"/>
          <p:nvPr/>
        </p:nvSpPr>
        <p:spPr>
          <a:xfrm rot="0">
            <a:off x="713166" y="1745050"/>
            <a:ext cx="5276112" cy="2957397"/>
          </a:xfrm>
          <a:prstGeom prst="rect">
            <a:avLst/>
          </a:prstGeom>
        </p:spPr>
        <p:txBody>
          <a:bodyPr anchor="t" rtlCol="false" tIns="0" lIns="0" bIns="0" rIns="0">
            <a:spAutoFit/>
          </a:bodyPr>
          <a:lstStyle/>
          <a:p>
            <a:pPr algn="l">
              <a:lnSpc>
                <a:spcPts val="3543"/>
              </a:lnSpc>
            </a:pPr>
            <a:r>
              <a:rPr lang="en-US" sz="2531" b="true">
                <a:solidFill>
                  <a:srgbClr val="FFFFFF"/>
                </a:solidFill>
                <a:latin typeface="Montserrat Bold"/>
                <a:ea typeface="Montserrat Bold"/>
                <a:cs typeface="Montserrat Bold"/>
                <a:sym typeface="Montserrat Bold"/>
              </a:rPr>
              <a:t>Neurological Disorders</a:t>
            </a:r>
            <a:r>
              <a:rPr lang="en-US" sz="2531">
                <a:solidFill>
                  <a:srgbClr val="FFFFFF"/>
                </a:solidFill>
                <a:latin typeface="Montserrat"/>
                <a:ea typeface="Montserrat"/>
                <a:cs typeface="Montserrat"/>
                <a:sym typeface="Montserrat"/>
              </a:rPr>
              <a:t> – Smart pills can monitor brain chemistry and release drugs for conditions like epilepsy, Parkinson’s, and depression.</a:t>
            </a:r>
          </a:p>
          <a:p>
            <a:pPr algn="l">
              <a:lnSpc>
                <a:spcPts val="3543"/>
              </a:lnSpc>
            </a:pPr>
          </a:p>
          <a:p>
            <a:pPr algn="l">
              <a:lnSpc>
                <a:spcPts val="2243"/>
              </a:lnSpc>
            </a:pPr>
          </a:p>
        </p:txBody>
      </p:sp>
      <p:sp>
        <p:nvSpPr>
          <p:cNvPr name="TextBox 3" id="3"/>
          <p:cNvSpPr txBox="true"/>
          <p:nvPr/>
        </p:nvSpPr>
        <p:spPr>
          <a:xfrm rot="0">
            <a:off x="12328926" y="1690428"/>
            <a:ext cx="4485527" cy="2668625"/>
          </a:xfrm>
          <a:prstGeom prst="rect">
            <a:avLst/>
          </a:prstGeom>
        </p:spPr>
        <p:txBody>
          <a:bodyPr anchor="t" rtlCol="false" tIns="0" lIns="0" bIns="0" rIns="0">
            <a:spAutoFit/>
          </a:bodyPr>
          <a:lstStyle/>
          <a:p>
            <a:pPr algn="l">
              <a:lnSpc>
                <a:spcPts val="3585"/>
              </a:lnSpc>
            </a:pPr>
            <a:r>
              <a:rPr lang="en-US" sz="2561" b="true">
                <a:solidFill>
                  <a:srgbClr val="FFFFFF"/>
                </a:solidFill>
                <a:latin typeface="Montserrat Bold"/>
                <a:ea typeface="Montserrat Bold"/>
                <a:cs typeface="Montserrat Bold"/>
                <a:sym typeface="Montserrat Bold"/>
              </a:rPr>
              <a:t>Obesity &amp; Metabolic Disorders </a:t>
            </a:r>
            <a:r>
              <a:rPr lang="en-US" sz="2561">
                <a:solidFill>
                  <a:srgbClr val="FFFFFF"/>
                </a:solidFill>
                <a:latin typeface="Montserrat"/>
                <a:ea typeface="Montserrat"/>
                <a:cs typeface="Montserrat"/>
                <a:sym typeface="Montserrat"/>
              </a:rPr>
              <a:t>– Ingestible sensors can detect gut hormones and regulate appetite-controlling drug release.</a:t>
            </a:r>
          </a:p>
        </p:txBody>
      </p:sp>
      <p:sp>
        <p:nvSpPr>
          <p:cNvPr name="TextBox 4" id="4"/>
          <p:cNvSpPr txBox="true"/>
          <p:nvPr/>
        </p:nvSpPr>
        <p:spPr>
          <a:xfrm rot="0">
            <a:off x="6561799" y="1680903"/>
            <a:ext cx="4879071" cy="2846401"/>
          </a:xfrm>
          <a:prstGeom prst="rect">
            <a:avLst/>
          </a:prstGeom>
        </p:spPr>
        <p:txBody>
          <a:bodyPr anchor="t" rtlCol="false" tIns="0" lIns="0" bIns="0" rIns="0">
            <a:spAutoFit/>
          </a:bodyPr>
          <a:lstStyle/>
          <a:p>
            <a:pPr algn="l">
              <a:lnSpc>
                <a:spcPts val="3761"/>
              </a:lnSpc>
            </a:pPr>
            <a:r>
              <a:rPr lang="en-US" sz="2686" b="true">
                <a:solidFill>
                  <a:srgbClr val="FFFFFF"/>
                </a:solidFill>
                <a:latin typeface="Montserrat Bold"/>
                <a:ea typeface="Montserrat Bold"/>
                <a:cs typeface="Montserrat Bold"/>
                <a:sym typeface="Montserrat Bold"/>
              </a:rPr>
              <a:t>Cardiovascular Diseases</a:t>
            </a:r>
            <a:r>
              <a:rPr lang="en-US" sz="2686">
                <a:solidFill>
                  <a:srgbClr val="FFFFFF"/>
                </a:solidFill>
                <a:latin typeface="Montserrat"/>
                <a:ea typeface="Montserrat"/>
                <a:cs typeface="Montserrat"/>
                <a:sym typeface="Montserrat"/>
              </a:rPr>
              <a:t> – AI-powered capsules can track blood pressure and heart rate, adjusting drug release for better cardiac management.</a:t>
            </a:r>
          </a:p>
        </p:txBody>
      </p:sp>
      <p:sp>
        <p:nvSpPr>
          <p:cNvPr name="TextBox 5" id="5"/>
          <p:cNvSpPr txBox="true"/>
          <p:nvPr/>
        </p:nvSpPr>
        <p:spPr>
          <a:xfrm rot="0">
            <a:off x="713166" y="4885344"/>
            <a:ext cx="4645044" cy="2668578"/>
          </a:xfrm>
          <a:prstGeom prst="rect">
            <a:avLst/>
          </a:prstGeom>
        </p:spPr>
        <p:txBody>
          <a:bodyPr anchor="t" rtlCol="false" tIns="0" lIns="0" bIns="0" rIns="0">
            <a:spAutoFit/>
          </a:bodyPr>
          <a:lstStyle/>
          <a:p>
            <a:pPr algn="l">
              <a:lnSpc>
                <a:spcPts val="3588"/>
              </a:lnSpc>
            </a:pPr>
            <a:r>
              <a:rPr lang="en-US" sz="2562" b="true">
                <a:solidFill>
                  <a:srgbClr val="FFFFFF"/>
                </a:solidFill>
                <a:latin typeface="Montserrat Bold"/>
                <a:ea typeface="Montserrat Bold"/>
                <a:cs typeface="Montserrat Bold"/>
                <a:sym typeface="Montserrat Bold"/>
              </a:rPr>
              <a:t>Post-Surgical Recovery </a:t>
            </a:r>
            <a:r>
              <a:rPr lang="en-US" sz="2562">
                <a:solidFill>
                  <a:srgbClr val="FFFFFF"/>
                </a:solidFill>
                <a:latin typeface="Montserrat"/>
                <a:ea typeface="Montserrat"/>
                <a:cs typeface="Montserrat"/>
                <a:sym typeface="Montserrat"/>
              </a:rPr>
              <a:t>– Smart pills can deliver painkillers or antibiotics based on inflammation markers, improving healing outcomes.</a:t>
            </a:r>
          </a:p>
        </p:txBody>
      </p:sp>
      <p:sp>
        <p:nvSpPr>
          <p:cNvPr name="TextBox 6" id="6"/>
          <p:cNvSpPr txBox="true"/>
          <p:nvPr/>
        </p:nvSpPr>
        <p:spPr>
          <a:xfrm rot="0">
            <a:off x="2952149" y="672860"/>
            <a:ext cx="12383702" cy="683104"/>
          </a:xfrm>
          <a:prstGeom prst="rect">
            <a:avLst/>
          </a:prstGeom>
        </p:spPr>
        <p:txBody>
          <a:bodyPr anchor="t" rtlCol="false" tIns="0" lIns="0" bIns="0" rIns="0">
            <a:spAutoFit/>
          </a:bodyPr>
          <a:lstStyle/>
          <a:p>
            <a:pPr algn="ctr">
              <a:lnSpc>
                <a:spcPts val="5391"/>
              </a:lnSpc>
            </a:pPr>
            <a:r>
              <a:rPr lang="en-US" sz="4319">
                <a:solidFill>
                  <a:srgbClr val="FFFFFF"/>
                </a:solidFill>
                <a:latin typeface="Mokoto"/>
                <a:ea typeface="Mokoto"/>
                <a:cs typeface="Mokoto"/>
                <a:sym typeface="Mokoto"/>
              </a:rPr>
              <a:t>APPLICATIONS</a:t>
            </a:r>
          </a:p>
        </p:txBody>
      </p:sp>
      <p:sp>
        <p:nvSpPr>
          <p:cNvPr name="TextBox 7" id="7"/>
          <p:cNvSpPr txBox="true"/>
          <p:nvPr/>
        </p:nvSpPr>
        <p:spPr>
          <a:xfrm rot="0">
            <a:off x="6561799" y="4776925"/>
            <a:ext cx="4495256" cy="2789917"/>
          </a:xfrm>
          <a:prstGeom prst="rect">
            <a:avLst/>
          </a:prstGeom>
        </p:spPr>
        <p:txBody>
          <a:bodyPr anchor="t" rtlCol="false" tIns="0" lIns="0" bIns="0" rIns="0">
            <a:spAutoFit/>
          </a:bodyPr>
          <a:lstStyle/>
          <a:p>
            <a:pPr algn="l">
              <a:lnSpc>
                <a:spcPts val="3725"/>
              </a:lnSpc>
            </a:pPr>
            <a:r>
              <a:rPr lang="en-US" sz="2660" b="true">
                <a:solidFill>
                  <a:srgbClr val="FFFFFF"/>
                </a:solidFill>
                <a:latin typeface="Montserrat Bold"/>
                <a:ea typeface="Montserrat Bold"/>
                <a:cs typeface="Montserrat Bold"/>
                <a:sym typeface="Montserrat Bold"/>
              </a:rPr>
              <a:t>Gastrointestinal Health </a:t>
            </a:r>
            <a:r>
              <a:rPr lang="en-US" sz="2660">
                <a:solidFill>
                  <a:srgbClr val="FFFFFF"/>
                </a:solidFill>
                <a:latin typeface="Montserrat"/>
                <a:ea typeface="Montserrat"/>
                <a:cs typeface="Montserrat"/>
                <a:sym typeface="Montserrat"/>
              </a:rPr>
              <a:t>– Targeted drug delivery for Crohn’s disease, ulcers, and acid reflux by detecting gut pH and inflammation.</a:t>
            </a:r>
          </a:p>
        </p:txBody>
      </p:sp>
      <p:sp>
        <p:nvSpPr>
          <p:cNvPr name="TextBox 8" id="8"/>
          <p:cNvSpPr txBox="true"/>
          <p:nvPr/>
        </p:nvSpPr>
        <p:spPr>
          <a:xfrm rot="0">
            <a:off x="12257205" y="4692428"/>
            <a:ext cx="4571560" cy="2836395"/>
          </a:xfrm>
          <a:prstGeom prst="rect">
            <a:avLst/>
          </a:prstGeom>
        </p:spPr>
        <p:txBody>
          <a:bodyPr anchor="t" rtlCol="false" tIns="0" lIns="0" bIns="0" rIns="0">
            <a:spAutoFit/>
          </a:bodyPr>
          <a:lstStyle/>
          <a:p>
            <a:pPr algn="l">
              <a:lnSpc>
                <a:spcPts val="3788"/>
              </a:lnSpc>
            </a:pPr>
            <a:r>
              <a:rPr lang="en-US" sz="2705" b="true">
                <a:solidFill>
                  <a:srgbClr val="FFFFFF"/>
                </a:solidFill>
                <a:latin typeface="Montserrat Bold"/>
                <a:ea typeface="Montserrat Bold"/>
                <a:cs typeface="Montserrat Bold"/>
                <a:sym typeface="Montserrat Bold"/>
              </a:rPr>
              <a:t>Hormonal Therapies – Controlled hormone</a:t>
            </a:r>
            <a:r>
              <a:rPr lang="en-US" sz="2705">
                <a:solidFill>
                  <a:srgbClr val="FFFFFF"/>
                </a:solidFill>
                <a:latin typeface="Montserrat"/>
                <a:ea typeface="Montserrat"/>
                <a:cs typeface="Montserrat"/>
                <a:sym typeface="Montserrat"/>
              </a:rPr>
              <a:t> release for conditions like thyroid disorders, menopause, or testosterone regulation.</a:t>
            </a:r>
          </a:p>
        </p:txBody>
      </p:sp>
      <p:sp>
        <p:nvSpPr>
          <p:cNvPr name="TextBox 9" id="9"/>
          <p:cNvSpPr txBox="true"/>
          <p:nvPr/>
        </p:nvSpPr>
        <p:spPr>
          <a:xfrm rot="0">
            <a:off x="2848951" y="7877076"/>
            <a:ext cx="5018518" cy="2165584"/>
          </a:xfrm>
          <a:prstGeom prst="rect">
            <a:avLst/>
          </a:prstGeom>
        </p:spPr>
        <p:txBody>
          <a:bodyPr anchor="t" rtlCol="false" tIns="0" lIns="0" bIns="0" rIns="0">
            <a:spAutoFit/>
          </a:bodyPr>
          <a:lstStyle/>
          <a:p>
            <a:pPr algn="l">
              <a:lnSpc>
                <a:spcPts val="3487"/>
              </a:lnSpc>
            </a:pPr>
            <a:r>
              <a:rPr lang="en-US" sz="2490" b="true">
                <a:solidFill>
                  <a:srgbClr val="FFFFFF"/>
                </a:solidFill>
                <a:latin typeface="Montserrat Bold"/>
                <a:ea typeface="Montserrat Bold"/>
                <a:cs typeface="Montserrat Bold"/>
                <a:sym typeface="Montserrat Bold"/>
              </a:rPr>
              <a:t>Infectious Disease Monitoring </a:t>
            </a:r>
            <a:r>
              <a:rPr lang="en-US" sz="2490">
                <a:solidFill>
                  <a:srgbClr val="FFFFFF"/>
                </a:solidFill>
                <a:latin typeface="Montserrat"/>
                <a:ea typeface="Montserrat"/>
                <a:cs typeface="Montserrat"/>
                <a:sym typeface="Montserrat"/>
              </a:rPr>
              <a:t>– Smart pills can detect early infection markers and adjust antibiotic release to prevent resistance</a:t>
            </a:r>
          </a:p>
        </p:txBody>
      </p:sp>
      <p:sp>
        <p:nvSpPr>
          <p:cNvPr name="TextBox 10" id="10"/>
          <p:cNvSpPr txBox="true"/>
          <p:nvPr/>
        </p:nvSpPr>
        <p:spPr>
          <a:xfrm rot="0">
            <a:off x="10093635" y="7719243"/>
            <a:ext cx="4785722" cy="2323417"/>
          </a:xfrm>
          <a:prstGeom prst="rect">
            <a:avLst/>
          </a:prstGeom>
        </p:spPr>
        <p:txBody>
          <a:bodyPr anchor="t" rtlCol="false" tIns="0" lIns="0" bIns="0" rIns="0">
            <a:spAutoFit/>
          </a:bodyPr>
          <a:lstStyle/>
          <a:p>
            <a:pPr algn="l">
              <a:lnSpc>
                <a:spcPts val="3712"/>
              </a:lnSpc>
            </a:pPr>
            <a:r>
              <a:rPr lang="en-US" sz="2651" b="true">
                <a:solidFill>
                  <a:srgbClr val="FFFFFF"/>
                </a:solidFill>
                <a:latin typeface="Montserrat Bold"/>
                <a:ea typeface="Montserrat Bold"/>
                <a:cs typeface="Montserrat Bold"/>
                <a:sym typeface="Montserrat Bold"/>
              </a:rPr>
              <a:t>Sleep Disorders</a:t>
            </a:r>
            <a:r>
              <a:rPr lang="en-US" sz="2651">
                <a:solidFill>
                  <a:srgbClr val="FFFFFF"/>
                </a:solidFill>
                <a:latin typeface="Montserrat"/>
                <a:ea typeface="Montserrat"/>
                <a:cs typeface="Montserrat"/>
                <a:sym typeface="Montserrat"/>
              </a:rPr>
              <a:t> – AI-driven release of melatonin or other sleep aids based on circadian rhythm monitoring.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10623"/>
        </a:solidFill>
      </p:bgPr>
    </p:bg>
    <p:spTree>
      <p:nvGrpSpPr>
        <p:cNvPr id="1" name=""/>
        <p:cNvGrpSpPr/>
        <p:nvPr/>
      </p:nvGrpSpPr>
      <p:grpSpPr>
        <a:xfrm>
          <a:off x="0" y="0"/>
          <a:ext cx="0" cy="0"/>
          <a:chOff x="0" y="0"/>
          <a:chExt cx="0" cy="0"/>
        </a:xfrm>
      </p:grpSpPr>
      <p:sp>
        <p:nvSpPr>
          <p:cNvPr name="TextBox 2" id="2"/>
          <p:cNvSpPr txBox="true"/>
          <p:nvPr/>
        </p:nvSpPr>
        <p:spPr>
          <a:xfrm rot="0">
            <a:off x="4228582" y="2470156"/>
            <a:ext cx="10681792" cy="3949450"/>
          </a:xfrm>
          <a:prstGeom prst="rect">
            <a:avLst/>
          </a:prstGeom>
        </p:spPr>
        <p:txBody>
          <a:bodyPr anchor="t" rtlCol="false" tIns="0" lIns="0" bIns="0" rIns="0">
            <a:spAutoFit/>
          </a:bodyPr>
          <a:lstStyle/>
          <a:p>
            <a:pPr algn="ctr">
              <a:lnSpc>
                <a:spcPts val="3574"/>
              </a:lnSpc>
            </a:pPr>
            <a:r>
              <a:rPr lang="en-US" sz="2552">
                <a:solidFill>
                  <a:srgbClr val="FFFFFF"/>
                </a:solidFill>
                <a:latin typeface="Montserrat"/>
                <a:ea typeface="Montserrat"/>
                <a:cs typeface="Montserrat"/>
                <a:sym typeface="Montserrat"/>
              </a:rPr>
              <a:t>AI-powered Smart Pills offer a groundbreaking solution for managing Alzheimer’s by automating drug delivery, ensuring personalized dosage, and enhancing patient monitoring. By integrating biosensors, AI algorithms, and real-time data analysis, these pills improve medication adherence, reduce side effects, and ease caregiver burden. This innovative technology has the potential to slow disease progression, enhance patient outcomes, and revolutionize</a:t>
            </a:r>
            <a:r>
              <a:rPr lang="en-US" sz="2552">
                <a:solidFill>
                  <a:srgbClr val="FFFFFF"/>
                </a:solidFill>
                <a:latin typeface="Montserrat"/>
                <a:ea typeface="Montserrat"/>
                <a:cs typeface="Montserrat"/>
                <a:sym typeface="Montserrat"/>
              </a:rPr>
              <a:t> Alzheimer’s treatment through smarter and more adaptive healthcare solutions.</a:t>
            </a:r>
          </a:p>
        </p:txBody>
      </p:sp>
      <p:sp>
        <p:nvSpPr>
          <p:cNvPr name="TextBox 3" id="3"/>
          <p:cNvSpPr txBox="true"/>
          <p:nvPr/>
        </p:nvSpPr>
        <p:spPr>
          <a:xfrm rot="0">
            <a:off x="2952149" y="1110777"/>
            <a:ext cx="12383702" cy="683104"/>
          </a:xfrm>
          <a:prstGeom prst="rect">
            <a:avLst/>
          </a:prstGeom>
        </p:spPr>
        <p:txBody>
          <a:bodyPr anchor="t" rtlCol="false" tIns="0" lIns="0" bIns="0" rIns="0">
            <a:spAutoFit/>
          </a:bodyPr>
          <a:lstStyle/>
          <a:p>
            <a:pPr algn="ctr">
              <a:lnSpc>
                <a:spcPts val="5391"/>
              </a:lnSpc>
            </a:pPr>
            <a:r>
              <a:rPr lang="en-US" sz="4319">
                <a:solidFill>
                  <a:srgbClr val="FFFFFF"/>
                </a:solidFill>
                <a:latin typeface="Mokoto"/>
                <a:ea typeface="Mokoto"/>
                <a:cs typeface="Mokoto"/>
                <a:sym typeface="Mokoto"/>
              </a:rPr>
              <a:t>CONCLUSION</a:t>
            </a:r>
          </a:p>
        </p:txBody>
      </p:sp>
      <p:sp>
        <p:nvSpPr>
          <p:cNvPr name="Freeform 4" id="4"/>
          <p:cNvSpPr/>
          <p:nvPr/>
        </p:nvSpPr>
        <p:spPr>
          <a:xfrm flipH="false" flipV="false" rot="1392916">
            <a:off x="1122500" y="9165956"/>
            <a:ext cx="1158181" cy="1295867"/>
          </a:xfrm>
          <a:custGeom>
            <a:avLst/>
            <a:gdLst/>
            <a:ahLst/>
            <a:cxnLst/>
            <a:rect r="r" b="b" t="t" l="l"/>
            <a:pathLst>
              <a:path h="1295867" w="1158181">
                <a:moveTo>
                  <a:pt x="0" y="0"/>
                </a:moveTo>
                <a:lnTo>
                  <a:pt x="1158180" y="0"/>
                </a:lnTo>
                <a:lnTo>
                  <a:pt x="1158180" y="1295867"/>
                </a:lnTo>
                <a:lnTo>
                  <a:pt x="0" y="1295867"/>
                </a:lnTo>
                <a:lnTo>
                  <a:pt x="0" y="0"/>
                </a:lnTo>
                <a:close/>
              </a:path>
            </a:pathLst>
          </a:custGeom>
          <a:blipFill>
            <a:blip r:embed="rId2"/>
            <a:stretch>
              <a:fillRect l="0" t="0" r="0" b="0"/>
            </a:stretch>
          </a:blipFill>
        </p:spPr>
      </p:sp>
      <p:sp>
        <p:nvSpPr>
          <p:cNvPr name="Freeform 5" id="5"/>
          <p:cNvSpPr/>
          <p:nvPr/>
        </p:nvSpPr>
        <p:spPr>
          <a:xfrm flipH="false" flipV="false" rot="-1600701">
            <a:off x="16124851" y="1494613"/>
            <a:ext cx="1207461" cy="1277736"/>
          </a:xfrm>
          <a:custGeom>
            <a:avLst/>
            <a:gdLst/>
            <a:ahLst/>
            <a:cxnLst/>
            <a:rect r="r" b="b" t="t" l="l"/>
            <a:pathLst>
              <a:path h="1277736" w="1207461">
                <a:moveTo>
                  <a:pt x="0" y="0"/>
                </a:moveTo>
                <a:lnTo>
                  <a:pt x="1207460" y="0"/>
                </a:lnTo>
                <a:lnTo>
                  <a:pt x="1207460" y="1277736"/>
                </a:lnTo>
                <a:lnTo>
                  <a:pt x="0" y="1277736"/>
                </a:lnTo>
                <a:lnTo>
                  <a:pt x="0" y="0"/>
                </a:lnTo>
                <a:close/>
              </a:path>
            </a:pathLst>
          </a:custGeom>
          <a:blipFill>
            <a:blip r:embed="rId3"/>
            <a:stretch>
              <a:fillRect l="0" t="0" r="0" b="0"/>
            </a:stretch>
          </a:blipFill>
        </p:spPr>
      </p:sp>
      <p:sp>
        <p:nvSpPr>
          <p:cNvPr name="Freeform 6" id="6"/>
          <p:cNvSpPr/>
          <p:nvPr/>
        </p:nvSpPr>
        <p:spPr>
          <a:xfrm flipH="false" flipV="false" rot="1558470">
            <a:off x="15116074" y="9445005"/>
            <a:ext cx="1129301" cy="1199788"/>
          </a:xfrm>
          <a:custGeom>
            <a:avLst/>
            <a:gdLst/>
            <a:ahLst/>
            <a:cxnLst/>
            <a:rect r="r" b="b" t="t" l="l"/>
            <a:pathLst>
              <a:path h="1199788" w="1129301">
                <a:moveTo>
                  <a:pt x="0" y="0"/>
                </a:moveTo>
                <a:lnTo>
                  <a:pt x="1129301" y="0"/>
                </a:lnTo>
                <a:lnTo>
                  <a:pt x="1129301" y="1199788"/>
                </a:lnTo>
                <a:lnTo>
                  <a:pt x="0" y="1199788"/>
                </a:lnTo>
                <a:lnTo>
                  <a:pt x="0" y="0"/>
                </a:lnTo>
                <a:close/>
              </a:path>
            </a:pathLst>
          </a:custGeom>
          <a:blipFill>
            <a:blip r:embed="rId4"/>
            <a:stretch>
              <a:fillRect l="0" t="0" r="0" b="0"/>
            </a:stretch>
          </a:blipFill>
        </p:spPr>
      </p:sp>
      <p:sp>
        <p:nvSpPr>
          <p:cNvPr name="Freeform 7" id="7"/>
          <p:cNvSpPr/>
          <p:nvPr/>
        </p:nvSpPr>
        <p:spPr>
          <a:xfrm flipH="false" flipV="false" rot="0">
            <a:off x="589560" y="1466616"/>
            <a:ext cx="1112030" cy="1140544"/>
          </a:xfrm>
          <a:custGeom>
            <a:avLst/>
            <a:gdLst/>
            <a:ahLst/>
            <a:cxnLst/>
            <a:rect r="r" b="b" t="t" l="l"/>
            <a:pathLst>
              <a:path h="1140544" w="1112030">
                <a:moveTo>
                  <a:pt x="0" y="0"/>
                </a:moveTo>
                <a:lnTo>
                  <a:pt x="1112030" y="0"/>
                </a:lnTo>
                <a:lnTo>
                  <a:pt x="1112030" y="1140544"/>
                </a:lnTo>
                <a:lnTo>
                  <a:pt x="0" y="1140544"/>
                </a:lnTo>
                <a:lnTo>
                  <a:pt x="0" y="0"/>
                </a:lnTo>
                <a:close/>
              </a:path>
            </a:pathLst>
          </a:custGeom>
          <a:blipFill>
            <a:blip r:embed="rId5"/>
            <a:stretch>
              <a:fillRect l="0" t="0" r="0" b="0"/>
            </a:stretch>
          </a:blipFill>
        </p:spPr>
      </p:sp>
      <p:sp>
        <p:nvSpPr>
          <p:cNvPr name="Freeform 8" id="8"/>
          <p:cNvSpPr/>
          <p:nvPr/>
        </p:nvSpPr>
        <p:spPr>
          <a:xfrm flipH="false" flipV="false" rot="-941928">
            <a:off x="2953672" y="-218611"/>
            <a:ext cx="835498" cy="1602074"/>
          </a:xfrm>
          <a:custGeom>
            <a:avLst/>
            <a:gdLst/>
            <a:ahLst/>
            <a:cxnLst/>
            <a:rect r="r" b="b" t="t" l="l"/>
            <a:pathLst>
              <a:path h="1602074" w="835498">
                <a:moveTo>
                  <a:pt x="0" y="0"/>
                </a:moveTo>
                <a:lnTo>
                  <a:pt x="835498" y="0"/>
                </a:lnTo>
                <a:lnTo>
                  <a:pt x="835498" y="1602073"/>
                </a:lnTo>
                <a:lnTo>
                  <a:pt x="0" y="1602073"/>
                </a:lnTo>
                <a:lnTo>
                  <a:pt x="0" y="0"/>
                </a:lnTo>
                <a:close/>
              </a:path>
            </a:pathLst>
          </a:custGeom>
          <a:blipFill>
            <a:blip r:embed="rId6"/>
            <a:stretch>
              <a:fillRect l="0" t="0" r="0" b="0"/>
            </a:stretch>
          </a:blipFill>
        </p:spPr>
      </p:sp>
      <p:sp>
        <p:nvSpPr>
          <p:cNvPr name="Freeform 9" id="9"/>
          <p:cNvSpPr/>
          <p:nvPr/>
        </p:nvSpPr>
        <p:spPr>
          <a:xfrm flipH="false" flipV="false" rot="0">
            <a:off x="-281892" y="6881003"/>
            <a:ext cx="989057" cy="931554"/>
          </a:xfrm>
          <a:custGeom>
            <a:avLst/>
            <a:gdLst/>
            <a:ahLst/>
            <a:cxnLst/>
            <a:rect r="r" b="b" t="t" l="l"/>
            <a:pathLst>
              <a:path h="931554" w="989057">
                <a:moveTo>
                  <a:pt x="0" y="0"/>
                </a:moveTo>
                <a:lnTo>
                  <a:pt x="989058" y="0"/>
                </a:lnTo>
                <a:lnTo>
                  <a:pt x="989058" y="931554"/>
                </a:lnTo>
                <a:lnTo>
                  <a:pt x="0" y="931554"/>
                </a:lnTo>
                <a:lnTo>
                  <a:pt x="0" y="0"/>
                </a:lnTo>
                <a:close/>
              </a:path>
            </a:pathLst>
          </a:custGeom>
          <a:blipFill>
            <a:blip r:embed="rId7"/>
            <a:stretch>
              <a:fillRect l="0" t="0" r="0" b="0"/>
            </a:stretch>
          </a:blipFill>
        </p:spPr>
      </p:sp>
      <p:sp>
        <p:nvSpPr>
          <p:cNvPr name="Freeform 10" id="10"/>
          <p:cNvSpPr/>
          <p:nvPr/>
        </p:nvSpPr>
        <p:spPr>
          <a:xfrm flipH="false" flipV="false" rot="0">
            <a:off x="16728581" y="7280319"/>
            <a:ext cx="1061438" cy="1261123"/>
          </a:xfrm>
          <a:custGeom>
            <a:avLst/>
            <a:gdLst/>
            <a:ahLst/>
            <a:cxnLst/>
            <a:rect r="r" b="b" t="t" l="l"/>
            <a:pathLst>
              <a:path h="1261123" w="1061438">
                <a:moveTo>
                  <a:pt x="0" y="0"/>
                </a:moveTo>
                <a:lnTo>
                  <a:pt x="1061438" y="0"/>
                </a:lnTo>
                <a:lnTo>
                  <a:pt x="1061438" y="1261123"/>
                </a:lnTo>
                <a:lnTo>
                  <a:pt x="0" y="1261123"/>
                </a:lnTo>
                <a:lnTo>
                  <a:pt x="0" y="0"/>
                </a:lnTo>
                <a:close/>
              </a:path>
            </a:pathLst>
          </a:custGeom>
          <a:blipFill>
            <a:blip r:embed="rId8"/>
            <a:stretch>
              <a:fillRect l="0" t="0" r="0" b="0"/>
            </a:stretch>
          </a:blipFill>
        </p:spPr>
      </p:sp>
      <p:sp>
        <p:nvSpPr>
          <p:cNvPr name="Freeform 11" id="11"/>
          <p:cNvSpPr/>
          <p:nvPr/>
        </p:nvSpPr>
        <p:spPr>
          <a:xfrm flipH="false" flipV="false" rot="0">
            <a:off x="14484896" y="-418069"/>
            <a:ext cx="850955" cy="836137"/>
          </a:xfrm>
          <a:custGeom>
            <a:avLst/>
            <a:gdLst/>
            <a:ahLst/>
            <a:cxnLst/>
            <a:rect r="r" b="b" t="t" l="l"/>
            <a:pathLst>
              <a:path h="836137" w="850955">
                <a:moveTo>
                  <a:pt x="0" y="0"/>
                </a:moveTo>
                <a:lnTo>
                  <a:pt x="850955" y="0"/>
                </a:lnTo>
                <a:lnTo>
                  <a:pt x="850955" y="836138"/>
                </a:lnTo>
                <a:lnTo>
                  <a:pt x="0" y="836138"/>
                </a:lnTo>
                <a:lnTo>
                  <a:pt x="0" y="0"/>
                </a:lnTo>
                <a:close/>
              </a:path>
            </a:pathLst>
          </a:custGeom>
          <a:blipFill>
            <a:blip r:embed="rId9"/>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p:cSld>
    <p:bg>
      <p:bgPr>
        <a:solidFill>
          <a:srgbClr val="110623"/>
        </a:solidFill>
      </p:bgPr>
    </p:bg>
    <p:spTree>
      <p:nvGrpSpPr>
        <p:cNvPr id="1" name=""/>
        <p:cNvGrpSpPr/>
        <p:nvPr/>
      </p:nvGrpSpPr>
      <p:grpSpPr>
        <a:xfrm>
          <a:off x="0" y="0"/>
          <a:ext cx="0" cy="0"/>
          <a:chOff x="0" y="0"/>
          <a:chExt cx="0" cy="0"/>
        </a:xfrm>
      </p:grpSpPr>
      <p:sp>
        <p:nvSpPr>
          <p:cNvPr name="TextBox 2" id="2"/>
          <p:cNvSpPr txBox="true"/>
          <p:nvPr/>
        </p:nvSpPr>
        <p:spPr>
          <a:xfrm rot="0">
            <a:off x="1975474" y="2481679"/>
            <a:ext cx="15283826" cy="6041752"/>
          </a:xfrm>
          <a:prstGeom prst="rect">
            <a:avLst/>
          </a:prstGeom>
        </p:spPr>
        <p:txBody>
          <a:bodyPr anchor="t" rtlCol="false" tIns="0" lIns="0" bIns="0" rIns="0">
            <a:spAutoFit/>
          </a:bodyPr>
          <a:lstStyle/>
          <a:p>
            <a:pPr algn="ctr">
              <a:lnSpc>
                <a:spcPts val="33161"/>
              </a:lnSpc>
            </a:pPr>
            <a:r>
              <a:rPr lang="en-US" sz="23686">
                <a:solidFill>
                  <a:srgbClr val="FE95F6"/>
                </a:solidFill>
                <a:latin typeface="Hangout"/>
                <a:ea typeface="Hangout"/>
                <a:cs typeface="Hangout"/>
                <a:sym typeface="Hangout"/>
              </a:rPr>
              <a:t>THANKYOU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00B15"/>
        </a:solidFill>
      </p:bgPr>
    </p:bg>
    <p:spTree>
      <p:nvGrpSpPr>
        <p:cNvPr id="1" name=""/>
        <p:cNvGrpSpPr/>
        <p:nvPr/>
      </p:nvGrpSpPr>
      <p:grpSpPr>
        <a:xfrm>
          <a:off x="0" y="0"/>
          <a:ext cx="0" cy="0"/>
          <a:chOff x="0" y="0"/>
          <a:chExt cx="0" cy="0"/>
        </a:xfrm>
      </p:grpSpPr>
      <p:sp>
        <p:nvSpPr>
          <p:cNvPr name="Freeform 2" id="2"/>
          <p:cNvSpPr/>
          <p:nvPr/>
        </p:nvSpPr>
        <p:spPr>
          <a:xfrm flipH="false" flipV="false" rot="-3530809">
            <a:off x="-1421963" y="6510499"/>
            <a:ext cx="2873124" cy="5430302"/>
          </a:xfrm>
          <a:custGeom>
            <a:avLst/>
            <a:gdLst/>
            <a:ahLst/>
            <a:cxnLst/>
            <a:rect r="r" b="b" t="t" l="l"/>
            <a:pathLst>
              <a:path h="5430302" w="2873124">
                <a:moveTo>
                  <a:pt x="0" y="0"/>
                </a:moveTo>
                <a:lnTo>
                  <a:pt x="2873123" y="0"/>
                </a:lnTo>
                <a:lnTo>
                  <a:pt x="2873123" y="5430303"/>
                </a:lnTo>
                <a:lnTo>
                  <a:pt x="0" y="54303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530809">
            <a:off x="15822738" y="-1526309"/>
            <a:ext cx="2873124" cy="5430302"/>
          </a:xfrm>
          <a:custGeom>
            <a:avLst/>
            <a:gdLst/>
            <a:ahLst/>
            <a:cxnLst/>
            <a:rect r="r" b="b" t="t" l="l"/>
            <a:pathLst>
              <a:path h="5430302" w="2873124">
                <a:moveTo>
                  <a:pt x="0" y="0"/>
                </a:moveTo>
                <a:lnTo>
                  <a:pt x="2873124" y="0"/>
                </a:lnTo>
                <a:lnTo>
                  <a:pt x="2873124" y="5430302"/>
                </a:lnTo>
                <a:lnTo>
                  <a:pt x="0" y="54303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513790" y="3232214"/>
            <a:ext cx="13344862" cy="5145051"/>
            <a:chOff x="0" y="0"/>
            <a:chExt cx="1707443" cy="658297"/>
          </a:xfrm>
        </p:grpSpPr>
        <p:sp>
          <p:nvSpPr>
            <p:cNvPr name="Freeform 5" id="5"/>
            <p:cNvSpPr/>
            <p:nvPr/>
          </p:nvSpPr>
          <p:spPr>
            <a:xfrm flipH="false" flipV="false" rot="0">
              <a:off x="0" y="0"/>
              <a:ext cx="1707443" cy="658297"/>
            </a:xfrm>
            <a:custGeom>
              <a:avLst/>
              <a:gdLst/>
              <a:ahLst/>
              <a:cxnLst/>
              <a:rect r="r" b="b" t="t" l="l"/>
              <a:pathLst>
                <a:path h="658297" w="1707443">
                  <a:moveTo>
                    <a:pt x="6382" y="0"/>
                  </a:moveTo>
                  <a:lnTo>
                    <a:pt x="1701062" y="0"/>
                  </a:lnTo>
                  <a:cubicBezTo>
                    <a:pt x="1702754" y="0"/>
                    <a:pt x="1704378" y="672"/>
                    <a:pt x="1705574" y="1869"/>
                  </a:cubicBezTo>
                  <a:cubicBezTo>
                    <a:pt x="1706771" y="3066"/>
                    <a:pt x="1707443" y="4689"/>
                    <a:pt x="1707443" y="6382"/>
                  </a:cubicBezTo>
                  <a:lnTo>
                    <a:pt x="1707443" y="651915"/>
                  </a:lnTo>
                  <a:cubicBezTo>
                    <a:pt x="1707443" y="653608"/>
                    <a:pt x="1706771" y="655231"/>
                    <a:pt x="1705574" y="656428"/>
                  </a:cubicBezTo>
                  <a:cubicBezTo>
                    <a:pt x="1704378" y="657625"/>
                    <a:pt x="1702754" y="658297"/>
                    <a:pt x="1701062" y="658297"/>
                  </a:cubicBezTo>
                  <a:lnTo>
                    <a:pt x="6382" y="658297"/>
                  </a:lnTo>
                  <a:cubicBezTo>
                    <a:pt x="4689" y="658297"/>
                    <a:pt x="3066" y="657625"/>
                    <a:pt x="1869" y="656428"/>
                  </a:cubicBezTo>
                  <a:cubicBezTo>
                    <a:pt x="672" y="655231"/>
                    <a:pt x="0" y="653608"/>
                    <a:pt x="0" y="651915"/>
                  </a:cubicBezTo>
                  <a:lnTo>
                    <a:pt x="0" y="6382"/>
                  </a:lnTo>
                  <a:cubicBezTo>
                    <a:pt x="0" y="4689"/>
                    <a:pt x="672" y="3066"/>
                    <a:pt x="1869" y="1869"/>
                  </a:cubicBezTo>
                  <a:cubicBezTo>
                    <a:pt x="3066" y="672"/>
                    <a:pt x="4689" y="0"/>
                    <a:pt x="6382" y="0"/>
                  </a:cubicBezTo>
                  <a:close/>
                </a:path>
              </a:pathLst>
            </a:custGeom>
            <a:solidFill>
              <a:srgbClr val="532C49">
                <a:alpha val="41961"/>
              </a:srgbClr>
            </a:solidFill>
          </p:spPr>
        </p:sp>
        <p:sp>
          <p:nvSpPr>
            <p:cNvPr name="TextBox 6" id="6"/>
            <p:cNvSpPr txBox="true"/>
            <p:nvPr/>
          </p:nvSpPr>
          <p:spPr>
            <a:xfrm>
              <a:off x="0" y="-47625"/>
              <a:ext cx="1707443" cy="705922"/>
            </a:xfrm>
            <a:prstGeom prst="rect">
              <a:avLst/>
            </a:prstGeom>
          </p:spPr>
          <p:txBody>
            <a:bodyPr anchor="ctr" rtlCol="false" tIns="50800" lIns="50800" bIns="50800" rIns="50800"/>
            <a:lstStyle/>
            <a:p>
              <a:pPr algn="ctr">
                <a:lnSpc>
                  <a:spcPts val="3546"/>
                </a:lnSpc>
              </a:pPr>
            </a:p>
          </p:txBody>
        </p:sp>
      </p:grpSp>
      <p:sp>
        <p:nvSpPr>
          <p:cNvPr name="TextBox 7" id="7"/>
          <p:cNvSpPr txBox="true"/>
          <p:nvPr/>
        </p:nvSpPr>
        <p:spPr>
          <a:xfrm rot="0">
            <a:off x="2562977" y="3098864"/>
            <a:ext cx="13246490" cy="5527691"/>
          </a:xfrm>
          <a:prstGeom prst="rect">
            <a:avLst/>
          </a:prstGeom>
        </p:spPr>
        <p:txBody>
          <a:bodyPr anchor="t" rtlCol="false" tIns="0" lIns="0" bIns="0" rIns="0">
            <a:spAutoFit/>
          </a:bodyPr>
          <a:lstStyle/>
          <a:p>
            <a:pPr algn="ctr">
              <a:lnSpc>
                <a:spcPts val="5508"/>
              </a:lnSpc>
            </a:pPr>
            <a:r>
              <a:rPr lang="en-US" sz="3486" spc="209">
                <a:solidFill>
                  <a:srgbClr val="FFFFFF"/>
                </a:solidFill>
                <a:latin typeface="Mukta"/>
                <a:ea typeface="Mukta"/>
                <a:cs typeface="Mukta"/>
                <a:sym typeface="Mukta"/>
              </a:rPr>
              <a:t>Alzheimer’s patients often face medication adherence challenges due to memory loss and cognitive decline. This results in missed doses, incorrect medication intake, and inconsistent symptom management, leading to faster disea</a:t>
            </a:r>
            <a:r>
              <a:rPr lang="en-US" sz="3486" spc="209">
                <a:solidFill>
                  <a:srgbClr val="FFFFFF"/>
                </a:solidFill>
                <a:latin typeface="Mukta"/>
                <a:ea typeface="Mukta"/>
                <a:cs typeface="Mukta"/>
                <a:sym typeface="Mukta"/>
              </a:rPr>
              <a:t>se progression, increased healthcare costs, and a higher caregiver burden. Current drug delivery methods rely on patient compliance, which is unreliable for individuals with Alzheimer’s.</a:t>
            </a:r>
          </a:p>
        </p:txBody>
      </p:sp>
      <p:sp>
        <p:nvSpPr>
          <p:cNvPr name="TextBox 8" id="8"/>
          <p:cNvSpPr txBox="true"/>
          <p:nvPr/>
        </p:nvSpPr>
        <p:spPr>
          <a:xfrm rot="0">
            <a:off x="5169975" y="1103117"/>
            <a:ext cx="9963772" cy="689156"/>
          </a:xfrm>
          <a:prstGeom prst="rect">
            <a:avLst/>
          </a:prstGeom>
        </p:spPr>
        <p:txBody>
          <a:bodyPr anchor="t" rtlCol="false" tIns="0" lIns="0" bIns="0" rIns="0">
            <a:spAutoFit/>
          </a:bodyPr>
          <a:lstStyle/>
          <a:p>
            <a:pPr algn="l">
              <a:lnSpc>
                <a:spcPts val="5590"/>
              </a:lnSpc>
            </a:pPr>
            <a:r>
              <a:rPr lang="en-US" sz="3992">
                <a:solidFill>
                  <a:srgbClr val="FFFFFF"/>
                </a:solidFill>
                <a:latin typeface="HK Modular"/>
                <a:ea typeface="HK Modular"/>
                <a:cs typeface="HK Modular"/>
                <a:sym typeface="HK Modular"/>
              </a:rPr>
              <a:t>PROBLEM STATEMENT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3530809">
            <a:off x="-1436562" y="6348239"/>
            <a:ext cx="2873124" cy="5430302"/>
          </a:xfrm>
          <a:custGeom>
            <a:avLst/>
            <a:gdLst/>
            <a:ahLst/>
            <a:cxnLst/>
            <a:rect r="r" b="b" t="t" l="l"/>
            <a:pathLst>
              <a:path h="5430302" w="2873124">
                <a:moveTo>
                  <a:pt x="0" y="0"/>
                </a:moveTo>
                <a:lnTo>
                  <a:pt x="2873124" y="0"/>
                </a:lnTo>
                <a:lnTo>
                  <a:pt x="2873124" y="5430302"/>
                </a:lnTo>
                <a:lnTo>
                  <a:pt x="0" y="54303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530809">
            <a:off x="15822738" y="-1526309"/>
            <a:ext cx="2873124" cy="5430302"/>
          </a:xfrm>
          <a:custGeom>
            <a:avLst/>
            <a:gdLst/>
            <a:ahLst/>
            <a:cxnLst/>
            <a:rect r="r" b="b" t="t" l="l"/>
            <a:pathLst>
              <a:path h="5430302" w="2873124">
                <a:moveTo>
                  <a:pt x="0" y="0"/>
                </a:moveTo>
                <a:lnTo>
                  <a:pt x="2873124" y="0"/>
                </a:lnTo>
                <a:lnTo>
                  <a:pt x="2873124" y="5430302"/>
                </a:lnTo>
                <a:lnTo>
                  <a:pt x="0" y="54303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293926" y="2555328"/>
            <a:ext cx="3323786" cy="2387463"/>
            <a:chOff x="0" y="0"/>
            <a:chExt cx="514941" cy="369880"/>
          </a:xfrm>
        </p:grpSpPr>
        <p:sp>
          <p:nvSpPr>
            <p:cNvPr name="Freeform 5" id="5"/>
            <p:cNvSpPr/>
            <p:nvPr/>
          </p:nvSpPr>
          <p:spPr>
            <a:xfrm flipH="false" flipV="false" rot="0">
              <a:off x="0" y="0"/>
              <a:ext cx="514941" cy="369880"/>
            </a:xfrm>
            <a:custGeom>
              <a:avLst/>
              <a:gdLst/>
              <a:ahLst/>
              <a:cxnLst/>
              <a:rect r="r" b="b" t="t" l="l"/>
              <a:pathLst>
                <a:path h="369880" w="514941">
                  <a:moveTo>
                    <a:pt x="30280" y="0"/>
                  </a:moveTo>
                  <a:lnTo>
                    <a:pt x="484661" y="0"/>
                  </a:lnTo>
                  <a:cubicBezTo>
                    <a:pt x="501385" y="0"/>
                    <a:pt x="514941" y="13557"/>
                    <a:pt x="514941" y="30280"/>
                  </a:cubicBezTo>
                  <a:lnTo>
                    <a:pt x="514941" y="339600"/>
                  </a:lnTo>
                  <a:cubicBezTo>
                    <a:pt x="514941" y="347631"/>
                    <a:pt x="511751" y="355333"/>
                    <a:pt x="506073" y="361012"/>
                  </a:cubicBezTo>
                  <a:cubicBezTo>
                    <a:pt x="500394" y="366690"/>
                    <a:pt x="492692" y="369880"/>
                    <a:pt x="484661" y="369880"/>
                  </a:cubicBezTo>
                  <a:lnTo>
                    <a:pt x="30280" y="369880"/>
                  </a:lnTo>
                  <a:cubicBezTo>
                    <a:pt x="22249" y="369880"/>
                    <a:pt x="14548" y="366690"/>
                    <a:pt x="8869" y="361012"/>
                  </a:cubicBezTo>
                  <a:cubicBezTo>
                    <a:pt x="3190" y="355333"/>
                    <a:pt x="0" y="347631"/>
                    <a:pt x="0" y="339600"/>
                  </a:cubicBezTo>
                  <a:lnTo>
                    <a:pt x="0" y="30280"/>
                  </a:lnTo>
                  <a:cubicBezTo>
                    <a:pt x="0" y="22249"/>
                    <a:pt x="3190" y="14548"/>
                    <a:pt x="8869" y="8869"/>
                  </a:cubicBezTo>
                  <a:cubicBezTo>
                    <a:pt x="14548" y="3190"/>
                    <a:pt x="22249" y="0"/>
                    <a:pt x="30280" y="0"/>
                  </a:cubicBezTo>
                  <a:close/>
                </a:path>
              </a:pathLst>
            </a:custGeom>
            <a:blipFill>
              <a:blip r:embed="rId4"/>
              <a:stretch>
                <a:fillRect l="-14133" t="0" r="-14133" b="0"/>
              </a:stretch>
            </a:blipFill>
          </p:spPr>
        </p:sp>
      </p:grpSp>
      <p:grpSp>
        <p:nvGrpSpPr>
          <p:cNvPr name="Group 6" id="6"/>
          <p:cNvGrpSpPr/>
          <p:nvPr/>
        </p:nvGrpSpPr>
        <p:grpSpPr>
          <a:xfrm rot="0">
            <a:off x="9562232" y="2555328"/>
            <a:ext cx="3323786" cy="2387463"/>
            <a:chOff x="0" y="0"/>
            <a:chExt cx="514941" cy="369880"/>
          </a:xfrm>
        </p:grpSpPr>
        <p:sp>
          <p:nvSpPr>
            <p:cNvPr name="Freeform 7" id="7"/>
            <p:cNvSpPr/>
            <p:nvPr/>
          </p:nvSpPr>
          <p:spPr>
            <a:xfrm flipH="false" flipV="false" rot="0">
              <a:off x="0" y="0"/>
              <a:ext cx="514941" cy="369880"/>
            </a:xfrm>
            <a:custGeom>
              <a:avLst/>
              <a:gdLst/>
              <a:ahLst/>
              <a:cxnLst/>
              <a:rect r="r" b="b" t="t" l="l"/>
              <a:pathLst>
                <a:path h="369880" w="514941">
                  <a:moveTo>
                    <a:pt x="30280" y="0"/>
                  </a:moveTo>
                  <a:lnTo>
                    <a:pt x="484661" y="0"/>
                  </a:lnTo>
                  <a:cubicBezTo>
                    <a:pt x="501385" y="0"/>
                    <a:pt x="514941" y="13557"/>
                    <a:pt x="514941" y="30280"/>
                  </a:cubicBezTo>
                  <a:lnTo>
                    <a:pt x="514941" y="339600"/>
                  </a:lnTo>
                  <a:cubicBezTo>
                    <a:pt x="514941" y="347631"/>
                    <a:pt x="511751" y="355333"/>
                    <a:pt x="506073" y="361012"/>
                  </a:cubicBezTo>
                  <a:cubicBezTo>
                    <a:pt x="500394" y="366690"/>
                    <a:pt x="492692" y="369880"/>
                    <a:pt x="484661" y="369880"/>
                  </a:cubicBezTo>
                  <a:lnTo>
                    <a:pt x="30280" y="369880"/>
                  </a:lnTo>
                  <a:cubicBezTo>
                    <a:pt x="22249" y="369880"/>
                    <a:pt x="14548" y="366690"/>
                    <a:pt x="8869" y="361012"/>
                  </a:cubicBezTo>
                  <a:cubicBezTo>
                    <a:pt x="3190" y="355333"/>
                    <a:pt x="0" y="347631"/>
                    <a:pt x="0" y="339600"/>
                  </a:cubicBezTo>
                  <a:lnTo>
                    <a:pt x="0" y="30280"/>
                  </a:lnTo>
                  <a:cubicBezTo>
                    <a:pt x="0" y="22249"/>
                    <a:pt x="3190" y="14548"/>
                    <a:pt x="8869" y="8869"/>
                  </a:cubicBezTo>
                  <a:cubicBezTo>
                    <a:pt x="14548" y="3190"/>
                    <a:pt x="22249" y="0"/>
                    <a:pt x="30280" y="0"/>
                  </a:cubicBezTo>
                  <a:close/>
                </a:path>
              </a:pathLst>
            </a:custGeom>
            <a:blipFill>
              <a:blip r:embed="rId5"/>
              <a:stretch>
                <a:fillRect l="-13848" t="0" r="-13848" b="0"/>
              </a:stretch>
            </a:blipFill>
          </p:spPr>
        </p:sp>
      </p:grpSp>
      <p:grpSp>
        <p:nvGrpSpPr>
          <p:cNvPr name="Group 8" id="8"/>
          <p:cNvGrpSpPr/>
          <p:nvPr/>
        </p:nvGrpSpPr>
        <p:grpSpPr>
          <a:xfrm rot="0">
            <a:off x="5426233" y="2555328"/>
            <a:ext cx="3323786" cy="2387463"/>
            <a:chOff x="0" y="0"/>
            <a:chExt cx="514941" cy="369880"/>
          </a:xfrm>
        </p:grpSpPr>
        <p:sp>
          <p:nvSpPr>
            <p:cNvPr name="Freeform 9" id="9"/>
            <p:cNvSpPr/>
            <p:nvPr/>
          </p:nvSpPr>
          <p:spPr>
            <a:xfrm flipH="false" flipV="false" rot="0">
              <a:off x="0" y="0"/>
              <a:ext cx="514941" cy="369880"/>
            </a:xfrm>
            <a:custGeom>
              <a:avLst/>
              <a:gdLst/>
              <a:ahLst/>
              <a:cxnLst/>
              <a:rect r="r" b="b" t="t" l="l"/>
              <a:pathLst>
                <a:path h="369880" w="514941">
                  <a:moveTo>
                    <a:pt x="30280" y="0"/>
                  </a:moveTo>
                  <a:lnTo>
                    <a:pt x="484661" y="0"/>
                  </a:lnTo>
                  <a:cubicBezTo>
                    <a:pt x="501385" y="0"/>
                    <a:pt x="514941" y="13557"/>
                    <a:pt x="514941" y="30280"/>
                  </a:cubicBezTo>
                  <a:lnTo>
                    <a:pt x="514941" y="339600"/>
                  </a:lnTo>
                  <a:cubicBezTo>
                    <a:pt x="514941" y="347631"/>
                    <a:pt x="511751" y="355333"/>
                    <a:pt x="506073" y="361012"/>
                  </a:cubicBezTo>
                  <a:cubicBezTo>
                    <a:pt x="500394" y="366690"/>
                    <a:pt x="492692" y="369880"/>
                    <a:pt x="484661" y="369880"/>
                  </a:cubicBezTo>
                  <a:lnTo>
                    <a:pt x="30280" y="369880"/>
                  </a:lnTo>
                  <a:cubicBezTo>
                    <a:pt x="22249" y="369880"/>
                    <a:pt x="14548" y="366690"/>
                    <a:pt x="8869" y="361012"/>
                  </a:cubicBezTo>
                  <a:cubicBezTo>
                    <a:pt x="3190" y="355333"/>
                    <a:pt x="0" y="347631"/>
                    <a:pt x="0" y="339600"/>
                  </a:cubicBezTo>
                  <a:lnTo>
                    <a:pt x="0" y="30280"/>
                  </a:lnTo>
                  <a:cubicBezTo>
                    <a:pt x="0" y="22249"/>
                    <a:pt x="3190" y="14548"/>
                    <a:pt x="8869" y="8869"/>
                  </a:cubicBezTo>
                  <a:cubicBezTo>
                    <a:pt x="14548" y="3190"/>
                    <a:pt x="22249" y="0"/>
                    <a:pt x="30280" y="0"/>
                  </a:cubicBezTo>
                  <a:close/>
                </a:path>
              </a:pathLst>
            </a:custGeom>
            <a:blipFill>
              <a:blip r:embed="rId6"/>
              <a:stretch>
                <a:fillRect l="-3804" t="0" r="-3804" b="0"/>
              </a:stretch>
            </a:blipFill>
          </p:spPr>
        </p:sp>
      </p:grpSp>
      <p:grpSp>
        <p:nvGrpSpPr>
          <p:cNvPr name="Group 10" id="10"/>
          <p:cNvGrpSpPr/>
          <p:nvPr/>
        </p:nvGrpSpPr>
        <p:grpSpPr>
          <a:xfrm rot="0">
            <a:off x="13694540" y="2555328"/>
            <a:ext cx="3323786" cy="2387463"/>
            <a:chOff x="0" y="0"/>
            <a:chExt cx="514941" cy="369880"/>
          </a:xfrm>
        </p:grpSpPr>
        <p:sp>
          <p:nvSpPr>
            <p:cNvPr name="Freeform 11" id="11"/>
            <p:cNvSpPr/>
            <p:nvPr/>
          </p:nvSpPr>
          <p:spPr>
            <a:xfrm flipH="false" flipV="false" rot="0">
              <a:off x="0" y="0"/>
              <a:ext cx="514941" cy="369880"/>
            </a:xfrm>
            <a:custGeom>
              <a:avLst/>
              <a:gdLst/>
              <a:ahLst/>
              <a:cxnLst/>
              <a:rect r="r" b="b" t="t" l="l"/>
              <a:pathLst>
                <a:path h="369880" w="514941">
                  <a:moveTo>
                    <a:pt x="30280" y="0"/>
                  </a:moveTo>
                  <a:lnTo>
                    <a:pt x="484661" y="0"/>
                  </a:lnTo>
                  <a:cubicBezTo>
                    <a:pt x="501385" y="0"/>
                    <a:pt x="514941" y="13557"/>
                    <a:pt x="514941" y="30280"/>
                  </a:cubicBezTo>
                  <a:lnTo>
                    <a:pt x="514941" y="339600"/>
                  </a:lnTo>
                  <a:cubicBezTo>
                    <a:pt x="514941" y="347631"/>
                    <a:pt x="511751" y="355333"/>
                    <a:pt x="506073" y="361012"/>
                  </a:cubicBezTo>
                  <a:cubicBezTo>
                    <a:pt x="500394" y="366690"/>
                    <a:pt x="492692" y="369880"/>
                    <a:pt x="484661" y="369880"/>
                  </a:cubicBezTo>
                  <a:lnTo>
                    <a:pt x="30280" y="369880"/>
                  </a:lnTo>
                  <a:cubicBezTo>
                    <a:pt x="22249" y="369880"/>
                    <a:pt x="14548" y="366690"/>
                    <a:pt x="8869" y="361012"/>
                  </a:cubicBezTo>
                  <a:cubicBezTo>
                    <a:pt x="3190" y="355333"/>
                    <a:pt x="0" y="347631"/>
                    <a:pt x="0" y="339600"/>
                  </a:cubicBezTo>
                  <a:lnTo>
                    <a:pt x="0" y="30280"/>
                  </a:lnTo>
                  <a:cubicBezTo>
                    <a:pt x="0" y="22249"/>
                    <a:pt x="3190" y="14548"/>
                    <a:pt x="8869" y="8869"/>
                  </a:cubicBezTo>
                  <a:cubicBezTo>
                    <a:pt x="14548" y="3190"/>
                    <a:pt x="22249" y="0"/>
                    <a:pt x="30280" y="0"/>
                  </a:cubicBezTo>
                  <a:close/>
                </a:path>
              </a:pathLst>
            </a:custGeom>
            <a:blipFill>
              <a:blip r:embed="rId7"/>
              <a:stretch>
                <a:fillRect l="-4108" t="0" r="-4108" b="0"/>
              </a:stretch>
            </a:blipFill>
          </p:spPr>
        </p:sp>
      </p:grpSp>
      <p:grpSp>
        <p:nvGrpSpPr>
          <p:cNvPr name="Group 12" id="12"/>
          <p:cNvGrpSpPr/>
          <p:nvPr/>
        </p:nvGrpSpPr>
        <p:grpSpPr>
          <a:xfrm rot="0">
            <a:off x="1170968" y="4736092"/>
            <a:ext cx="3545450" cy="3386567"/>
            <a:chOff x="0" y="0"/>
            <a:chExt cx="933781" cy="891935"/>
          </a:xfrm>
        </p:grpSpPr>
        <p:sp>
          <p:nvSpPr>
            <p:cNvPr name="Freeform 13" id="13"/>
            <p:cNvSpPr/>
            <p:nvPr/>
          </p:nvSpPr>
          <p:spPr>
            <a:xfrm flipH="false" flipV="false" rot="0">
              <a:off x="0" y="0"/>
              <a:ext cx="933781" cy="891935"/>
            </a:xfrm>
            <a:custGeom>
              <a:avLst/>
              <a:gdLst/>
              <a:ahLst/>
              <a:cxnLst/>
              <a:rect r="r" b="b" t="t" l="l"/>
              <a:pathLst>
                <a:path h="891935" w="933781">
                  <a:moveTo>
                    <a:pt x="24020" y="0"/>
                  </a:moveTo>
                  <a:lnTo>
                    <a:pt x="909761" y="0"/>
                  </a:lnTo>
                  <a:cubicBezTo>
                    <a:pt x="923027" y="0"/>
                    <a:pt x="933781" y="10754"/>
                    <a:pt x="933781" y="24020"/>
                  </a:cubicBezTo>
                  <a:lnTo>
                    <a:pt x="933781" y="867915"/>
                  </a:lnTo>
                  <a:cubicBezTo>
                    <a:pt x="933781" y="874286"/>
                    <a:pt x="931250" y="880395"/>
                    <a:pt x="926746" y="884900"/>
                  </a:cubicBezTo>
                  <a:cubicBezTo>
                    <a:pt x="922241" y="889405"/>
                    <a:pt x="916132" y="891935"/>
                    <a:pt x="909761" y="891935"/>
                  </a:cubicBezTo>
                  <a:lnTo>
                    <a:pt x="24020" y="891935"/>
                  </a:lnTo>
                  <a:cubicBezTo>
                    <a:pt x="10754" y="891935"/>
                    <a:pt x="0" y="881181"/>
                    <a:pt x="0" y="867915"/>
                  </a:cubicBezTo>
                  <a:lnTo>
                    <a:pt x="0" y="24020"/>
                  </a:lnTo>
                  <a:cubicBezTo>
                    <a:pt x="0" y="17649"/>
                    <a:pt x="2531" y="11540"/>
                    <a:pt x="7035" y="7035"/>
                  </a:cubicBezTo>
                  <a:cubicBezTo>
                    <a:pt x="11540" y="2531"/>
                    <a:pt x="17649" y="0"/>
                    <a:pt x="24020" y="0"/>
                  </a:cubicBezTo>
                  <a:close/>
                </a:path>
              </a:pathLst>
            </a:custGeom>
            <a:solidFill>
              <a:srgbClr val="CA4AD1"/>
            </a:solidFill>
          </p:spPr>
        </p:sp>
        <p:sp>
          <p:nvSpPr>
            <p:cNvPr name="TextBox 14" id="14"/>
            <p:cNvSpPr txBox="true"/>
            <p:nvPr/>
          </p:nvSpPr>
          <p:spPr>
            <a:xfrm>
              <a:off x="0" y="-47625"/>
              <a:ext cx="933781" cy="939560"/>
            </a:xfrm>
            <a:prstGeom prst="rect">
              <a:avLst/>
            </a:prstGeom>
          </p:spPr>
          <p:txBody>
            <a:bodyPr anchor="ctr" rtlCol="false" tIns="50800" lIns="50800" bIns="50800" rIns="50800"/>
            <a:lstStyle/>
            <a:p>
              <a:pPr algn="ctr">
                <a:lnSpc>
                  <a:spcPts val="3546"/>
                </a:lnSpc>
              </a:pPr>
            </a:p>
          </p:txBody>
        </p:sp>
      </p:grpSp>
      <p:grpSp>
        <p:nvGrpSpPr>
          <p:cNvPr name="Group 15" id="15"/>
          <p:cNvGrpSpPr/>
          <p:nvPr/>
        </p:nvGrpSpPr>
        <p:grpSpPr>
          <a:xfrm rot="0">
            <a:off x="9439275" y="4736092"/>
            <a:ext cx="3545450" cy="3386567"/>
            <a:chOff x="0" y="0"/>
            <a:chExt cx="933781" cy="891935"/>
          </a:xfrm>
        </p:grpSpPr>
        <p:sp>
          <p:nvSpPr>
            <p:cNvPr name="Freeform 16" id="16"/>
            <p:cNvSpPr/>
            <p:nvPr/>
          </p:nvSpPr>
          <p:spPr>
            <a:xfrm flipH="false" flipV="false" rot="0">
              <a:off x="0" y="0"/>
              <a:ext cx="933781" cy="891935"/>
            </a:xfrm>
            <a:custGeom>
              <a:avLst/>
              <a:gdLst/>
              <a:ahLst/>
              <a:cxnLst/>
              <a:rect r="r" b="b" t="t" l="l"/>
              <a:pathLst>
                <a:path h="891935" w="933781">
                  <a:moveTo>
                    <a:pt x="24020" y="0"/>
                  </a:moveTo>
                  <a:lnTo>
                    <a:pt x="909761" y="0"/>
                  </a:lnTo>
                  <a:cubicBezTo>
                    <a:pt x="923027" y="0"/>
                    <a:pt x="933781" y="10754"/>
                    <a:pt x="933781" y="24020"/>
                  </a:cubicBezTo>
                  <a:lnTo>
                    <a:pt x="933781" y="867915"/>
                  </a:lnTo>
                  <a:cubicBezTo>
                    <a:pt x="933781" y="874286"/>
                    <a:pt x="931250" y="880395"/>
                    <a:pt x="926746" y="884900"/>
                  </a:cubicBezTo>
                  <a:cubicBezTo>
                    <a:pt x="922241" y="889405"/>
                    <a:pt x="916132" y="891935"/>
                    <a:pt x="909761" y="891935"/>
                  </a:cubicBezTo>
                  <a:lnTo>
                    <a:pt x="24020" y="891935"/>
                  </a:lnTo>
                  <a:cubicBezTo>
                    <a:pt x="10754" y="891935"/>
                    <a:pt x="0" y="881181"/>
                    <a:pt x="0" y="867915"/>
                  </a:cubicBezTo>
                  <a:lnTo>
                    <a:pt x="0" y="24020"/>
                  </a:lnTo>
                  <a:cubicBezTo>
                    <a:pt x="0" y="17649"/>
                    <a:pt x="2531" y="11540"/>
                    <a:pt x="7035" y="7035"/>
                  </a:cubicBezTo>
                  <a:cubicBezTo>
                    <a:pt x="11540" y="2531"/>
                    <a:pt x="17649" y="0"/>
                    <a:pt x="24020" y="0"/>
                  </a:cubicBezTo>
                  <a:close/>
                </a:path>
              </a:pathLst>
            </a:custGeom>
            <a:solidFill>
              <a:srgbClr val="CA4AD1"/>
            </a:solidFill>
          </p:spPr>
        </p:sp>
        <p:sp>
          <p:nvSpPr>
            <p:cNvPr name="TextBox 17" id="17"/>
            <p:cNvSpPr txBox="true"/>
            <p:nvPr/>
          </p:nvSpPr>
          <p:spPr>
            <a:xfrm>
              <a:off x="0" y="-47625"/>
              <a:ext cx="933781" cy="939560"/>
            </a:xfrm>
            <a:prstGeom prst="rect">
              <a:avLst/>
            </a:prstGeom>
          </p:spPr>
          <p:txBody>
            <a:bodyPr anchor="ctr" rtlCol="false" tIns="50800" lIns="50800" bIns="50800" rIns="50800"/>
            <a:lstStyle/>
            <a:p>
              <a:pPr algn="ctr">
                <a:lnSpc>
                  <a:spcPts val="3546"/>
                </a:lnSpc>
              </a:pPr>
            </a:p>
          </p:txBody>
        </p:sp>
      </p:grpSp>
      <p:grpSp>
        <p:nvGrpSpPr>
          <p:cNvPr name="Group 18" id="18"/>
          <p:cNvGrpSpPr/>
          <p:nvPr/>
        </p:nvGrpSpPr>
        <p:grpSpPr>
          <a:xfrm rot="0">
            <a:off x="5303275" y="4736092"/>
            <a:ext cx="3545450" cy="3386567"/>
            <a:chOff x="0" y="0"/>
            <a:chExt cx="933781" cy="891935"/>
          </a:xfrm>
        </p:grpSpPr>
        <p:sp>
          <p:nvSpPr>
            <p:cNvPr name="Freeform 19" id="19"/>
            <p:cNvSpPr/>
            <p:nvPr/>
          </p:nvSpPr>
          <p:spPr>
            <a:xfrm flipH="false" flipV="false" rot="0">
              <a:off x="0" y="0"/>
              <a:ext cx="933781" cy="891935"/>
            </a:xfrm>
            <a:custGeom>
              <a:avLst/>
              <a:gdLst/>
              <a:ahLst/>
              <a:cxnLst/>
              <a:rect r="r" b="b" t="t" l="l"/>
              <a:pathLst>
                <a:path h="891935" w="933781">
                  <a:moveTo>
                    <a:pt x="24020" y="0"/>
                  </a:moveTo>
                  <a:lnTo>
                    <a:pt x="909761" y="0"/>
                  </a:lnTo>
                  <a:cubicBezTo>
                    <a:pt x="923027" y="0"/>
                    <a:pt x="933781" y="10754"/>
                    <a:pt x="933781" y="24020"/>
                  </a:cubicBezTo>
                  <a:lnTo>
                    <a:pt x="933781" y="867915"/>
                  </a:lnTo>
                  <a:cubicBezTo>
                    <a:pt x="933781" y="874286"/>
                    <a:pt x="931250" y="880395"/>
                    <a:pt x="926746" y="884900"/>
                  </a:cubicBezTo>
                  <a:cubicBezTo>
                    <a:pt x="922241" y="889405"/>
                    <a:pt x="916132" y="891935"/>
                    <a:pt x="909761" y="891935"/>
                  </a:cubicBezTo>
                  <a:lnTo>
                    <a:pt x="24020" y="891935"/>
                  </a:lnTo>
                  <a:cubicBezTo>
                    <a:pt x="10754" y="891935"/>
                    <a:pt x="0" y="881181"/>
                    <a:pt x="0" y="867915"/>
                  </a:cubicBezTo>
                  <a:lnTo>
                    <a:pt x="0" y="24020"/>
                  </a:lnTo>
                  <a:cubicBezTo>
                    <a:pt x="0" y="17649"/>
                    <a:pt x="2531" y="11540"/>
                    <a:pt x="7035" y="7035"/>
                  </a:cubicBezTo>
                  <a:cubicBezTo>
                    <a:pt x="11540" y="2531"/>
                    <a:pt x="17649" y="0"/>
                    <a:pt x="24020" y="0"/>
                  </a:cubicBezTo>
                  <a:close/>
                </a:path>
              </a:pathLst>
            </a:custGeom>
            <a:solidFill>
              <a:srgbClr val="CA4AD1"/>
            </a:solidFill>
          </p:spPr>
        </p:sp>
        <p:sp>
          <p:nvSpPr>
            <p:cNvPr name="TextBox 20" id="20"/>
            <p:cNvSpPr txBox="true"/>
            <p:nvPr/>
          </p:nvSpPr>
          <p:spPr>
            <a:xfrm>
              <a:off x="0" y="-47625"/>
              <a:ext cx="933781" cy="939560"/>
            </a:xfrm>
            <a:prstGeom prst="rect">
              <a:avLst/>
            </a:prstGeom>
          </p:spPr>
          <p:txBody>
            <a:bodyPr anchor="ctr" rtlCol="false" tIns="50800" lIns="50800" bIns="50800" rIns="50800"/>
            <a:lstStyle/>
            <a:p>
              <a:pPr algn="ctr">
                <a:lnSpc>
                  <a:spcPts val="3546"/>
                </a:lnSpc>
              </a:pPr>
            </a:p>
          </p:txBody>
        </p:sp>
      </p:grpSp>
      <p:grpSp>
        <p:nvGrpSpPr>
          <p:cNvPr name="Group 21" id="21"/>
          <p:cNvGrpSpPr/>
          <p:nvPr/>
        </p:nvGrpSpPr>
        <p:grpSpPr>
          <a:xfrm rot="0">
            <a:off x="13571582" y="4736092"/>
            <a:ext cx="3545450" cy="3386567"/>
            <a:chOff x="0" y="0"/>
            <a:chExt cx="933781" cy="891935"/>
          </a:xfrm>
        </p:grpSpPr>
        <p:sp>
          <p:nvSpPr>
            <p:cNvPr name="Freeform 22" id="22"/>
            <p:cNvSpPr/>
            <p:nvPr/>
          </p:nvSpPr>
          <p:spPr>
            <a:xfrm flipH="false" flipV="false" rot="0">
              <a:off x="0" y="0"/>
              <a:ext cx="933781" cy="891935"/>
            </a:xfrm>
            <a:custGeom>
              <a:avLst/>
              <a:gdLst/>
              <a:ahLst/>
              <a:cxnLst/>
              <a:rect r="r" b="b" t="t" l="l"/>
              <a:pathLst>
                <a:path h="891935" w="933781">
                  <a:moveTo>
                    <a:pt x="24020" y="0"/>
                  </a:moveTo>
                  <a:lnTo>
                    <a:pt x="909761" y="0"/>
                  </a:lnTo>
                  <a:cubicBezTo>
                    <a:pt x="923027" y="0"/>
                    <a:pt x="933781" y="10754"/>
                    <a:pt x="933781" y="24020"/>
                  </a:cubicBezTo>
                  <a:lnTo>
                    <a:pt x="933781" y="867915"/>
                  </a:lnTo>
                  <a:cubicBezTo>
                    <a:pt x="933781" y="874286"/>
                    <a:pt x="931250" y="880395"/>
                    <a:pt x="926746" y="884900"/>
                  </a:cubicBezTo>
                  <a:cubicBezTo>
                    <a:pt x="922241" y="889405"/>
                    <a:pt x="916132" y="891935"/>
                    <a:pt x="909761" y="891935"/>
                  </a:cubicBezTo>
                  <a:lnTo>
                    <a:pt x="24020" y="891935"/>
                  </a:lnTo>
                  <a:cubicBezTo>
                    <a:pt x="10754" y="891935"/>
                    <a:pt x="0" y="881181"/>
                    <a:pt x="0" y="867915"/>
                  </a:cubicBezTo>
                  <a:lnTo>
                    <a:pt x="0" y="24020"/>
                  </a:lnTo>
                  <a:cubicBezTo>
                    <a:pt x="0" y="17649"/>
                    <a:pt x="2531" y="11540"/>
                    <a:pt x="7035" y="7035"/>
                  </a:cubicBezTo>
                  <a:cubicBezTo>
                    <a:pt x="11540" y="2531"/>
                    <a:pt x="17649" y="0"/>
                    <a:pt x="24020" y="0"/>
                  </a:cubicBezTo>
                  <a:close/>
                </a:path>
              </a:pathLst>
            </a:custGeom>
            <a:solidFill>
              <a:srgbClr val="CA4AD1"/>
            </a:solidFill>
          </p:spPr>
        </p:sp>
        <p:sp>
          <p:nvSpPr>
            <p:cNvPr name="TextBox 23" id="23"/>
            <p:cNvSpPr txBox="true"/>
            <p:nvPr/>
          </p:nvSpPr>
          <p:spPr>
            <a:xfrm>
              <a:off x="0" y="-47625"/>
              <a:ext cx="933781" cy="939560"/>
            </a:xfrm>
            <a:prstGeom prst="rect">
              <a:avLst/>
            </a:prstGeom>
          </p:spPr>
          <p:txBody>
            <a:bodyPr anchor="ctr" rtlCol="false" tIns="50800" lIns="50800" bIns="50800" rIns="50800"/>
            <a:lstStyle/>
            <a:p>
              <a:pPr algn="ctr">
                <a:lnSpc>
                  <a:spcPts val="3546"/>
                </a:lnSpc>
              </a:pPr>
            </a:p>
          </p:txBody>
        </p:sp>
      </p:grpSp>
      <p:sp>
        <p:nvSpPr>
          <p:cNvPr name="TextBox 24" id="24"/>
          <p:cNvSpPr txBox="true"/>
          <p:nvPr/>
        </p:nvSpPr>
        <p:spPr>
          <a:xfrm rot="0">
            <a:off x="1293926" y="5310173"/>
            <a:ext cx="3514325" cy="2874991"/>
          </a:xfrm>
          <a:prstGeom prst="rect">
            <a:avLst/>
          </a:prstGeom>
        </p:spPr>
        <p:txBody>
          <a:bodyPr anchor="t" rtlCol="false" tIns="0" lIns="0" bIns="0" rIns="0">
            <a:spAutoFit/>
          </a:bodyPr>
          <a:lstStyle/>
          <a:p>
            <a:pPr algn="l">
              <a:lnSpc>
                <a:spcPts val="2573"/>
              </a:lnSpc>
            </a:pPr>
            <a:r>
              <a:rPr lang="en-US" sz="1628">
                <a:solidFill>
                  <a:srgbClr val="FFFFFF"/>
                </a:solidFill>
                <a:latin typeface="Mukta Light"/>
                <a:ea typeface="Mukta Light"/>
                <a:cs typeface="Mukta Light"/>
                <a:sym typeface="Mukta Light"/>
              </a:rPr>
              <a:t>Equipped with biocompatible nano-sensors to track vital signs.</a:t>
            </a:r>
          </a:p>
          <a:p>
            <a:pPr algn="l">
              <a:lnSpc>
                <a:spcPts val="2573"/>
              </a:lnSpc>
            </a:pPr>
            <a:r>
              <a:rPr lang="en-US" sz="1628">
                <a:solidFill>
                  <a:srgbClr val="FFFFFF"/>
                </a:solidFill>
                <a:latin typeface="Mukta Light"/>
                <a:ea typeface="Mukta Light"/>
                <a:cs typeface="Mukta Light"/>
                <a:sym typeface="Mukta Light"/>
              </a:rPr>
              <a:t>Continuously measures temperature, glucose levels, pH, heart rate, hydration levels, and digestion rates.</a:t>
            </a:r>
          </a:p>
          <a:p>
            <a:pPr algn="l">
              <a:lnSpc>
                <a:spcPts val="2573"/>
              </a:lnSpc>
            </a:pPr>
            <a:r>
              <a:rPr lang="en-US" sz="1628">
                <a:solidFill>
                  <a:srgbClr val="FFFFFF"/>
                </a:solidFill>
                <a:latin typeface="Mukta Light"/>
                <a:ea typeface="Mukta Light"/>
                <a:cs typeface="Mukta Light"/>
                <a:sym typeface="Mukta Light"/>
              </a:rPr>
              <a:t>Detects anomalies in metabolism to prevent adverse reactions or ineffective drug absorption.</a:t>
            </a:r>
          </a:p>
          <a:p>
            <a:pPr algn="l">
              <a:lnSpc>
                <a:spcPts val="2573"/>
              </a:lnSpc>
            </a:pPr>
          </a:p>
        </p:txBody>
      </p:sp>
      <p:sp>
        <p:nvSpPr>
          <p:cNvPr name="TextBox 25" id="25"/>
          <p:cNvSpPr txBox="true"/>
          <p:nvPr/>
        </p:nvSpPr>
        <p:spPr>
          <a:xfrm rot="0">
            <a:off x="9572625" y="5173521"/>
            <a:ext cx="3278477" cy="3011643"/>
          </a:xfrm>
          <a:prstGeom prst="rect">
            <a:avLst/>
          </a:prstGeom>
        </p:spPr>
        <p:txBody>
          <a:bodyPr anchor="t" rtlCol="false" tIns="0" lIns="0" bIns="0" rIns="0">
            <a:spAutoFit/>
          </a:bodyPr>
          <a:lstStyle/>
          <a:p>
            <a:pPr algn="l">
              <a:lnSpc>
                <a:spcPts val="2422"/>
              </a:lnSpc>
            </a:pPr>
            <a:r>
              <a:rPr lang="en-US" sz="1532">
                <a:solidFill>
                  <a:srgbClr val="FFFFFF"/>
                </a:solidFill>
                <a:latin typeface="Mukta Light"/>
                <a:ea typeface="Mukta Light"/>
                <a:cs typeface="Mukta Light"/>
                <a:sym typeface="Mukta Light"/>
              </a:rPr>
              <a:t>Modifies drug release in real-time based on body conditions to avoid over- or under-dosing.</a:t>
            </a:r>
          </a:p>
          <a:p>
            <a:pPr algn="l">
              <a:lnSpc>
                <a:spcPts val="2422"/>
              </a:lnSpc>
            </a:pPr>
            <a:r>
              <a:rPr lang="en-US" sz="1532">
                <a:solidFill>
                  <a:srgbClr val="FFFFFF"/>
                </a:solidFill>
                <a:latin typeface="Mukta Light"/>
                <a:ea typeface="Mukta Light"/>
                <a:cs typeface="Mukta Light"/>
                <a:sym typeface="Mukta Light"/>
              </a:rPr>
              <a:t>Ensures precise medication absorption, improving treatment efficiency for chronic diseases (e.g., diabetes, cardiovascular conditions).</a:t>
            </a:r>
          </a:p>
          <a:p>
            <a:pPr algn="l">
              <a:lnSpc>
                <a:spcPts val="2422"/>
              </a:lnSpc>
            </a:pPr>
            <a:r>
              <a:rPr lang="en-US" sz="1532">
                <a:solidFill>
                  <a:srgbClr val="FFFFFF"/>
                </a:solidFill>
                <a:latin typeface="Mukta Light"/>
                <a:ea typeface="Mukta Light"/>
                <a:cs typeface="Mukta Light"/>
                <a:sym typeface="Mukta Light"/>
              </a:rPr>
              <a:t>Enhances bioavailability by delivering the drug at the most effective site inside the body.</a:t>
            </a:r>
          </a:p>
        </p:txBody>
      </p:sp>
      <p:sp>
        <p:nvSpPr>
          <p:cNvPr name="TextBox 26" id="26"/>
          <p:cNvSpPr txBox="true"/>
          <p:nvPr/>
        </p:nvSpPr>
        <p:spPr>
          <a:xfrm rot="0">
            <a:off x="5439579" y="5095875"/>
            <a:ext cx="3409146" cy="3315606"/>
          </a:xfrm>
          <a:prstGeom prst="rect">
            <a:avLst/>
          </a:prstGeom>
        </p:spPr>
        <p:txBody>
          <a:bodyPr anchor="t" rtlCol="false" tIns="0" lIns="0" bIns="0" rIns="0">
            <a:spAutoFit/>
          </a:bodyPr>
          <a:lstStyle/>
          <a:p>
            <a:pPr algn="l">
              <a:lnSpc>
                <a:spcPts val="2678"/>
              </a:lnSpc>
            </a:pPr>
            <a:r>
              <a:rPr lang="en-US" sz="1695">
                <a:solidFill>
                  <a:srgbClr val="FFFFFF"/>
                </a:solidFill>
                <a:latin typeface="Mukta Light"/>
                <a:ea typeface="Mukta Light"/>
                <a:cs typeface="Mukta Light"/>
                <a:sym typeface="Mukta Light"/>
              </a:rPr>
              <a:t>Uses advanced AI algorithms and machine learning models to analyze patient-specific health data.</a:t>
            </a:r>
          </a:p>
          <a:p>
            <a:pPr algn="l">
              <a:lnSpc>
                <a:spcPts val="2678"/>
              </a:lnSpc>
            </a:pPr>
            <a:r>
              <a:rPr lang="en-US" sz="1695">
                <a:solidFill>
                  <a:srgbClr val="FFFFFF"/>
                </a:solidFill>
                <a:latin typeface="Mukta Light"/>
                <a:ea typeface="Mukta Light"/>
                <a:cs typeface="Mukta Light"/>
                <a:sym typeface="Mukta Light"/>
              </a:rPr>
              <a:t>Predicts optimal drug dosage, timing, and absorption rates based on real-time and historical data.</a:t>
            </a:r>
          </a:p>
          <a:p>
            <a:pPr algn="l">
              <a:lnSpc>
                <a:spcPts val="2678"/>
              </a:lnSpc>
            </a:pPr>
            <a:r>
              <a:rPr lang="en-US" sz="1695">
                <a:solidFill>
                  <a:srgbClr val="FFFFFF"/>
                </a:solidFill>
                <a:latin typeface="Mukta Light"/>
                <a:ea typeface="Mukta Light"/>
                <a:cs typeface="Mukta Light"/>
                <a:sym typeface="Mukta Light"/>
              </a:rPr>
              <a:t>Identifies patterns in drug response, adjusting treatment for maximum efficacy and minimal side effects.</a:t>
            </a:r>
          </a:p>
          <a:p>
            <a:pPr algn="l">
              <a:lnSpc>
                <a:spcPts val="2678"/>
              </a:lnSpc>
            </a:pPr>
          </a:p>
        </p:txBody>
      </p:sp>
      <p:sp>
        <p:nvSpPr>
          <p:cNvPr name="TextBox 27" id="27"/>
          <p:cNvSpPr txBox="true"/>
          <p:nvPr/>
        </p:nvSpPr>
        <p:spPr>
          <a:xfrm rot="0">
            <a:off x="13758180" y="5031832"/>
            <a:ext cx="3196505" cy="3130820"/>
          </a:xfrm>
          <a:prstGeom prst="rect">
            <a:avLst/>
          </a:prstGeom>
        </p:spPr>
        <p:txBody>
          <a:bodyPr anchor="t" rtlCol="false" tIns="0" lIns="0" bIns="0" rIns="0">
            <a:spAutoFit/>
          </a:bodyPr>
          <a:lstStyle/>
          <a:p>
            <a:pPr algn="l">
              <a:lnSpc>
                <a:spcPts val="2511"/>
              </a:lnSpc>
            </a:pPr>
            <a:r>
              <a:rPr lang="en-US" sz="1589">
                <a:solidFill>
                  <a:srgbClr val="FFFFFF"/>
                </a:solidFill>
                <a:latin typeface="Mukta Light"/>
                <a:ea typeface="Mukta Light"/>
                <a:cs typeface="Mukta Light"/>
                <a:sym typeface="Mukta Light"/>
              </a:rPr>
              <a:t>Uses secure wireless transmission (Bluetooth, IoT, 5G, or NFC) to send real-time health reports to doctors.</a:t>
            </a:r>
          </a:p>
          <a:p>
            <a:pPr algn="l">
              <a:lnSpc>
                <a:spcPts val="2511"/>
              </a:lnSpc>
            </a:pPr>
            <a:r>
              <a:rPr lang="en-US" sz="1589">
                <a:solidFill>
                  <a:srgbClr val="FFFFFF"/>
                </a:solidFill>
                <a:latin typeface="Mukta Light"/>
                <a:ea typeface="Mukta Light"/>
                <a:cs typeface="Mukta Light"/>
                <a:sym typeface="Mukta Light"/>
              </a:rPr>
              <a:t>Allows remote patient monitoring, reducing hospital visits and improving healthcare efficiency.</a:t>
            </a:r>
          </a:p>
          <a:p>
            <a:pPr algn="l">
              <a:lnSpc>
                <a:spcPts val="2511"/>
              </a:lnSpc>
            </a:pPr>
            <a:r>
              <a:rPr lang="en-US" sz="1589">
                <a:solidFill>
                  <a:srgbClr val="FFFFFF"/>
                </a:solidFill>
                <a:latin typeface="Mukta Light"/>
                <a:ea typeface="Mukta Light"/>
                <a:cs typeface="Mukta Light"/>
                <a:sym typeface="Mukta Light"/>
              </a:rPr>
              <a:t>Alerts patients and caregivers in case of missed doses, critical health changes, or abnormal responses.</a:t>
            </a:r>
          </a:p>
          <a:p>
            <a:pPr algn="l">
              <a:lnSpc>
                <a:spcPts val="2511"/>
              </a:lnSpc>
            </a:pPr>
          </a:p>
        </p:txBody>
      </p:sp>
      <p:sp>
        <p:nvSpPr>
          <p:cNvPr name="TextBox 28" id="28"/>
          <p:cNvSpPr txBox="true"/>
          <p:nvPr/>
        </p:nvSpPr>
        <p:spPr>
          <a:xfrm rot="0">
            <a:off x="1691131" y="4822541"/>
            <a:ext cx="2719914" cy="320959"/>
          </a:xfrm>
          <a:prstGeom prst="rect">
            <a:avLst/>
          </a:prstGeom>
        </p:spPr>
        <p:txBody>
          <a:bodyPr anchor="t" rtlCol="false" tIns="0" lIns="0" bIns="0" rIns="0">
            <a:spAutoFit/>
          </a:bodyPr>
          <a:lstStyle/>
          <a:p>
            <a:pPr algn="l">
              <a:lnSpc>
                <a:spcPts val="2599"/>
              </a:lnSpc>
            </a:pPr>
            <a:r>
              <a:rPr lang="en-US" b="true" sz="2089">
                <a:solidFill>
                  <a:srgbClr val="FFFFFF"/>
                </a:solidFill>
                <a:latin typeface="Mina Bold"/>
                <a:ea typeface="Mina Bold"/>
                <a:cs typeface="Mina Bold"/>
                <a:sym typeface="Mina Bold"/>
              </a:rPr>
              <a:t>Real-Time Monitoring</a:t>
            </a:r>
          </a:p>
        </p:txBody>
      </p:sp>
      <p:sp>
        <p:nvSpPr>
          <p:cNvPr name="TextBox 29" id="29"/>
          <p:cNvSpPr txBox="true"/>
          <p:nvPr/>
        </p:nvSpPr>
        <p:spPr>
          <a:xfrm rot="0">
            <a:off x="9848850" y="4777549"/>
            <a:ext cx="2848866" cy="320959"/>
          </a:xfrm>
          <a:prstGeom prst="rect">
            <a:avLst/>
          </a:prstGeom>
        </p:spPr>
        <p:txBody>
          <a:bodyPr anchor="t" rtlCol="false" tIns="0" lIns="0" bIns="0" rIns="0">
            <a:spAutoFit/>
          </a:bodyPr>
          <a:lstStyle/>
          <a:p>
            <a:pPr algn="l">
              <a:lnSpc>
                <a:spcPts val="2599"/>
              </a:lnSpc>
            </a:pPr>
            <a:r>
              <a:rPr lang="en-US" b="true" sz="2089">
                <a:solidFill>
                  <a:srgbClr val="FFFFFF"/>
                </a:solidFill>
                <a:latin typeface="Mina Bold"/>
                <a:ea typeface="Mina Bold"/>
                <a:cs typeface="Mina Bold"/>
                <a:sym typeface="Mina Bold"/>
              </a:rPr>
              <a:t>Adaptive Drug Release:</a:t>
            </a:r>
          </a:p>
        </p:txBody>
      </p:sp>
      <p:sp>
        <p:nvSpPr>
          <p:cNvPr name="TextBox 30" id="30"/>
          <p:cNvSpPr txBox="true"/>
          <p:nvPr/>
        </p:nvSpPr>
        <p:spPr>
          <a:xfrm rot="0">
            <a:off x="5714197" y="4777549"/>
            <a:ext cx="2723607" cy="320959"/>
          </a:xfrm>
          <a:prstGeom prst="rect">
            <a:avLst/>
          </a:prstGeom>
        </p:spPr>
        <p:txBody>
          <a:bodyPr anchor="t" rtlCol="false" tIns="0" lIns="0" bIns="0" rIns="0">
            <a:spAutoFit/>
          </a:bodyPr>
          <a:lstStyle/>
          <a:p>
            <a:pPr algn="l">
              <a:lnSpc>
                <a:spcPts val="2599"/>
              </a:lnSpc>
            </a:pPr>
            <a:r>
              <a:rPr lang="en-US" b="true" sz="2089">
                <a:solidFill>
                  <a:srgbClr val="FFFFFF"/>
                </a:solidFill>
                <a:latin typeface="Mina Bold"/>
                <a:ea typeface="Mina Bold"/>
                <a:cs typeface="Mina Bold"/>
                <a:sym typeface="Mina Bold"/>
              </a:rPr>
              <a:t>AI-Driven Analysis:</a:t>
            </a:r>
          </a:p>
        </p:txBody>
      </p:sp>
      <p:sp>
        <p:nvSpPr>
          <p:cNvPr name="TextBox 31" id="31"/>
          <p:cNvSpPr txBox="true"/>
          <p:nvPr/>
        </p:nvSpPr>
        <p:spPr>
          <a:xfrm rot="0">
            <a:off x="13839195" y="4777549"/>
            <a:ext cx="3034476" cy="320959"/>
          </a:xfrm>
          <a:prstGeom prst="rect">
            <a:avLst/>
          </a:prstGeom>
        </p:spPr>
        <p:txBody>
          <a:bodyPr anchor="t" rtlCol="false" tIns="0" lIns="0" bIns="0" rIns="0">
            <a:spAutoFit/>
          </a:bodyPr>
          <a:lstStyle/>
          <a:p>
            <a:pPr algn="l">
              <a:lnSpc>
                <a:spcPts val="2599"/>
              </a:lnSpc>
            </a:pPr>
            <a:r>
              <a:rPr lang="en-US" b="true" sz="2089">
                <a:solidFill>
                  <a:srgbClr val="FFFFFF"/>
                </a:solidFill>
                <a:latin typeface="Mina Bold"/>
                <a:ea typeface="Mina Bold"/>
                <a:cs typeface="Mina Bold"/>
                <a:sym typeface="Mina Bold"/>
              </a:rPr>
              <a:t>Remote Connectivity</a:t>
            </a:r>
          </a:p>
        </p:txBody>
      </p:sp>
      <p:sp>
        <p:nvSpPr>
          <p:cNvPr name="TextBox 32" id="32"/>
          <p:cNvSpPr txBox="true"/>
          <p:nvPr/>
        </p:nvSpPr>
        <p:spPr>
          <a:xfrm rot="0">
            <a:off x="1984096" y="1093592"/>
            <a:ext cx="14319808" cy="772068"/>
          </a:xfrm>
          <a:prstGeom prst="rect">
            <a:avLst/>
          </a:prstGeom>
        </p:spPr>
        <p:txBody>
          <a:bodyPr anchor="t" rtlCol="false" tIns="0" lIns="0" bIns="0" rIns="0">
            <a:spAutoFit/>
          </a:bodyPr>
          <a:lstStyle/>
          <a:p>
            <a:pPr algn="ctr">
              <a:lnSpc>
                <a:spcPts val="6270"/>
              </a:lnSpc>
            </a:pPr>
            <a:r>
              <a:rPr lang="en-US" sz="4478">
                <a:solidFill>
                  <a:srgbClr val="FFFFFF"/>
                </a:solidFill>
                <a:latin typeface="HK Modular"/>
                <a:ea typeface="HK Modular"/>
                <a:cs typeface="HK Modular"/>
                <a:sym typeface="HK Modular"/>
              </a:rPr>
              <a:t>PROBLEM SOLUTION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00B15"/>
        </a:solidFill>
      </p:bgPr>
    </p:bg>
    <p:spTree>
      <p:nvGrpSpPr>
        <p:cNvPr id="1" name=""/>
        <p:cNvGrpSpPr/>
        <p:nvPr/>
      </p:nvGrpSpPr>
      <p:grpSpPr>
        <a:xfrm>
          <a:off x="0" y="0"/>
          <a:ext cx="0" cy="0"/>
          <a:chOff x="0" y="0"/>
          <a:chExt cx="0" cy="0"/>
        </a:xfrm>
      </p:grpSpPr>
      <p:sp>
        <p:nvSpPr>
          <p:cNvPr name="Freeform 2" id="2"/>
          <p:cNvSpPr/>
          <p:nvPr/>
        </p:nvSpPr>
        <p:spPr>
          <a:xfrm flipH="false" flipV="false" rot="-3530809">
            <a:off x="-971762" y="6893170"/>
            <a:ext cx="2873124" cy="5430302"/>
          </a:xfrm>
          <a:custGeom>
            <a:avLst/>
            <a:gdLst/>
            <a:ahLst/>
            <a:cxnLst/>
            <a:rect r="r" b="b" t="t" l="l"/>
            <a:pathLst>
              <a:path h="5430302" w="2873124">
                <a:moveTo>
                  <a:pt x="0" y="0"/>
                </a:moveTo>
                <a:lnTo>
                  <a:pt x="2873123" y="0"/>
                </a:lnTo>
                <a:lnTo>
                  <a:pt x="2873123" y="5430302"/>
                </a:lnTo>
                <a:lnTo>
                  <a:pt x="0" y="54303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530809">
            <a:off x="15822738" y="-1526309"/>
            <a:ext cx="2873124" cy="5430302"/>
          </a:xfrm>
          <a:custGeom>
            <a:avLst/>
            <a:gdLst/>
            <a:ahLst/>
            <a:cxnLst/>
            <a:rect r="r" b="b" t="t" l="l"/>
            <a:pathLst>
              <a:path h="5430302" w="2873124">
                <a:moveTo>
                  <a:pt x="0" y="0"/>
                </a:moveTo>
                <a:lnTo>
                  <a:pt x="2873124" y="0"/>
                </a:lnTo>
                <a:lnTo>
                  <a:pt x="2873124" y="5430302"/>
                </a:lnTo>
                <a:lnTo>
                  <a:pt x="0" y="54303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671361" y="2624443"/>
            <a:ext cx="13637493" cy="6135493"/>
            <a:chOff x="0" y="0"/>
            <a:chExt cx="1744885" cy="785022"/>
          </a:xfrm>
        </p:grpSpPr>
        <p:sp>
          <p:nvSpPr>
            <p:cNvPr name="Freeform 5" id="5"/>
            <p:cNvSpPr/>
            <p:nvPr/>
          </p:nvSpPr>
          <p:spPr>
            <a:xfrm flipH="false" flipV="false" rot="0">
              <a:off x="0" y="0"/>
              <a:ext cx="1744885" cy="785022"/>
            </a:xfrm>
            <a:custGeom>
              <a:avLst/>
              <a:gdLst/>
              <a:ahLst/>
              <a:cxnLst/>
              <a:rect r="r" b="b" t="t" l="l"/>
              <a:pathLst>
                <a:path h="785022" w="1744885">
                  <a:moveTo>
                    <a:pt x="6245" y="0"/>
                  </a:moveTo>
                  <a:lnTo>
                    <a:pt x="1738640" y="0"/>
                  </a:lnTo>
                  <a:cubicBezTo>
                    <a:pt x="1740296" y="0"/>
                    <a:pt x="1741885" y="658"/>
                    <a:pt x="1743056" y="1829"/>
                  </a:cubicBezTo>
                  <a:cubicBezTo>
                    <a:pt x="1744227" y="3000"/>
                    <a:pt x="1744885" y="4588"/>
                    <a:pt x="1744885" y="6245"/>
                  </a:cubicBezTo>
                  <a:lnTo>
                    <a:pt x="1744885" y="778777"/>
                  </a:lnTo>
                  <a:cubicBezTo>
                    <a:pt x="1744885" y="780433"/>
                    <a:pt x="1744227" y="782022"/>
                    <a:pt x="1743056" y="783193"/>
                  </a:cubicBezTo>
                  <a:cubicBezTo>
                    <a:pt x="1741885" y="784364"/>
                    <a:pt x="1740296" y="785022"/>
                    <a:pt x="1738640" y="785022"/>
                  </a:cubicBezTo>
                  <a:lnTo>
                    <a:pt x="6245" y="785022"/>
                  </a:lnTo>
                  <a:cubicBezTo>
                    <a:pt x="4588" y="785022"/>
                    <a:pt x="3000" y="784364"/>
                    <a:pt x="1829" y="783193"/>
                  </a:cubicBezTo>
                  <a:cubicBezTo>
                    <a:pt x="658" y="782022"/>
                    <a:pt x="0" y="780433"/>
                    <a:pt x="0" y="778777"/>
                  </a:cubicBezTo>
                  <a:lnTo>
                    <a:pt x="0" y="6245"/>
                  </a:lnTo>
                  <a:cubicBezTo>
                    <a:pt x="0" y="4588"/>
                    <a:pt x="658" y="3000"/>
                    <a:pt x="1829" y="1829"/>
                  </a:cubicBezTo>
                  <a:cubicBezTo>
                    <a:pt x="3000" y="658"/>
                    <a:pt x="4588" y="0"/>
                    <a:pt x="6245" y="0"/>
                  </a:cubicBezTo>
                  <a:close/>
                </a:path>
              </a:pathLst>
            </a:custGeom>
            <a:solidFill>
              <a:srgbClr val="532C49">
                <a:alpha val="41961"/>
              </a:srgbClr>
            </a:solidFill>
          </p:spPr>
        </p:sp>
        <p:sp>
          <p:nvSpPr>
            <p:cNvPr name="TextBox 6" id="6"/>
            <p:cNvSpPr txBox="true"/>
            <p:nvPr/>
          </p:nvSpPr>
          <p:spPr>
            <a:xfrm>
              <a:off x="0" y="-47625"/>
              <a:ext cx="1744885" cy="832647"/>
            </a:xfrm>
            <a:prstGeom prst="rect">
              <a:avLst/>
            </a:prstGeom>
          </p:spPr>
          <p:txBody>
            <a:bodyPr anchor="ctr" rtlCol="false" tIns="50800" lIns="50800" bIns="50800" rIns="50800"/>
            <a:lstStyle/>
            <a:p>
              <a:pPr algn="ctr">
                <a:lnSpc>
                  <a:spcPts val="3546"/>
                </a:lnSpc>
              </a:pPr>
            </a:p>
          </p:txBody>
        </p:sp>
      </p:grpSp>
      <p:sp>
        <p:nvSpPr>
          <p:cNvPr name="TextBox 7" id="7"/>
          <p:cNvSpPr txBox="true"/>
          <p:nvPr/>
        </p:nvSpPr>
        <p:spPr>
          <a:xfrm rot="0">
            <a:off x="3416375" y="2676925"/>
            <a:ext cx="12440095" cy="6581375"/>
          </a:xfrm>
          <a:prstGeom prst="rect">
            <a:avLst/>
          </a:prstGeom>
        </p:spPr>
        <p:txBody>
          <a:bodyPr anchor="t" rtlCol="false" tIns="0" lIns="0" bIns="0" rIns="0">
            <a:spAutoFit/>
          </a:bodyPr>
          <a:lstStyle/>
          <a:p>
            <a:pPr algn="l">
              <a:lnSpc>
                <a:spcPts val="4009"/>
              </a:lnSpc>
            </a:pPr>
            <a:r>
              <a:rPr lang="en-US" sz="2537" spc="152">
                <a:solidFill>
                  <a:srgbClr val="FFFFFF"/>
                </a:solidFill>
                <a:latin typeface="Mukta"/>
                <a:ea typeface="Mukta"/>
                <a:cs typeface="Mukta"/>
                <a:sym typeface="Mukta"/>
              </a:rPr>
              <a:t>AI-powered Smart Pills offer an innovative solution by:</a:t>
            </a:r>
          </a:p>
          <a:p>
            <a:pPr algn="l">
              <a:lnSpc>
                <a:spcPts val="4009"/>
              </a:lnSpc>
            </a:pPr>
            <a:r>
              <a:rPr lang="en-US" sz="2537" spc="152">
                <a:solidFill>
                  <a:srgbClr val="FFFFFF"/>
                </a:solidFill>
                <a:latin typeface="Mukta"/>
                <a:ea typeface="Mukta"/>
                <a:cs typeface="Mukta"/>
                <a:sym typeface="Mukta"/>
              </a:rPr>
              <a:t> ✅ Personalizing Drug Release: Automatically adjusting dosage based on real-time physiological data.</a:t>
            </a:r>
          </a:p>
          <a:p>
            <a:pPr algn="l">
              <a:lnSpc>
                <a:spcPts val="4009"/>
              </a:lnSpc>
            </a:pPr>
            <a:r>
              <a:rPr lang="en-US" sz="2537" spc="152">
                <a:solidFill>
                  <a:srgbClr val="FFFFFF"/>
                </a:solidFill>
                <a:latin typeface="Mukta"/>
                <a:ea typeface="Mukta"/>
                <a:cs typeface="Mukta"/>
                <a:sym typeface="Mukta"/>
              </a:rPr>
              <a:t> ✅ Tracking Cognitive Biomarkers: Monitoring brain activity, heart rate, and other vitals to optimize treatment.</a:t>
            </a:r>
          </a:p>
          <a:p>
            <a:pPr algn="l">
              <a:lnSpc>
                <a:spcPts val="4009"/>
              </a:lnSpc>
            </a:pPr>
            <a:r>
              <a:rPr lang="en-US" sz="2537" spc="152">
                <a:solidFill>
                  <a:srgbClr val="FFFFFF"/>
                </a:solidFill>
                <a:latin typeface="Mukta"/>
                <a:ea typeface="Mukta"/>
                <a:cs typeface="Mukta"/>
                <a:sym typeface="Mukta"/>
              </a:rPr>
              <a:t> ✅ Automating Medication Administration: Reducing reliance on memory and ensuring cons</a:t>
            </a:r>
            <a:r>
              <a:rPr lang="en-US" sz="2537" spc="152">
                <a:solidFill>
                  <a:srgbClr val="FFFFFF"/>
                </a:solidFill>
                <a:latin typeface="Mukta"/>
                <a:ea typeface="Mukta"/>
                <a:cs typeface="Mukta"/>
                <a:sym typeface="Mukta"/>
              </a:rPr>
              <a:t>istent drug intake.</a:t>
            </a:r>
          </a:p>
          <a:p>
            <a:pPr algn="l">
              <a:lnSpc>
                <a:spcPts val="4009"/>
              </a:lnSpc>
            </a:pPr>
            <a:r>
              <a:rPr lang="en-US" sz="2537" spc="152">
                <a:solidFill>
                  <a:srgbClr val="FFFFFF"/>
                </a:solidFill>
                <a:latin typeface="Mukta"/>
                <a:ea typeface="Mukta"/>
                <a:cs typeface="Mukta"/>
                <a:sym typeface="Mukta"/>
              </a:rPr>
              <a:t> ✅ Providing Remote Monitoring: Sending health updates to doctors and caregivers, enabling timely intervention.</a:t>
            </a:r>
          </a:p>
          <a:p>
            <a:pPr algn="l">
              <a:lnSpc>
                <a:spcPts val="4009"/>
              </a:lnSpc>
            </a:pPr>
          </a:p>
          <a:p>
            <a:pPr algn="l">
              <a:lnSpc>
                <a:spcPts val="4009"/>
              </a:lnSpc>
            </a:pPr>
            <a:r>
              <a:rPr lang="en-US" sz="2537" spc="152">
                <a:solidFill>
                  <a:srgbClr val="FFFFFF"/>
                </a:solidFill>
                <a:latin typeface="Mukta"/>
                <a:ea typeface="Mukta"/>
                <a:cs typeface="Mukta"/>
                <a:sym typeface="Mukta"/>
              </a:rPr>
              <a:t>This adaptive system improves medication adherence, enhances patient outcomes, and reduces caregiver stress.</a:t>
            </a:r>
          </a:p>
          <a:p>
            <a:pPr algn="l">
              <a:lnSpc>
                <a:spcPts val="4009"/>
              </a:lnSpc>
            </a:pPr>
          </a:p>
        </p:txBody>
      </p:sp>
      <p:sp>
        <p:nvSpPr>
          <p:cNvPr name="TextBox 8" id="8"/>
          <p:cNvSpPr txBox="true"/>
          <p:nvPr/>
        </p:nvSpPr>
        <p:spPr>
          <a:xfrm rot="0">
            <a:off x="5194777" y="942975"/>
            <a:ext cx="9963772" cy="689156"/>
          </a:xfrm>
          <a:prstGeom prst="rect">
            <a:avLst/>
          </a:prstGeom>
        </p:spPr>
        <p:txBody>
          <a:bodyPr anchor="t" rtlCol="false" tIns="0" lIns="0" bIns="0" rIns="0">
            <a:spAutoFit/>
          </a:bodyPr>
          <a:lstStyle/>
          <a:p>
            <a:pPr algn="l">
              <a:lnSpc>
                <a:spcPts val="5590"/>
              </a:lnSpc>
            </a:pPr>
            <a:r>
              <a:rPr lang="en-US" sz="3992">
                <a:solidFill>
                  <a:srgbClr val="FFFFFF"/>
                </a:solidFill>
                <a:latin typeface="HK Modular"/>
                <a:ea typeface="HK Modular"/>
                <a:cs typeface="HK Modular"/>
                <a:sym typeface="HK Modular"/>
              </a:rPr>
              <a:t>SOLUTION STATEMENT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00B15"/>
        </a:solidFill>
      </p:bgPr>
    </p:bg>
    <p:spTree>
      <p:nvGrpSpPr>
        <p:cNvPr id="1" name=""/>
        <p:cNvGrpSpPr/>
        <p:nvPr/>
      </p:nvGrpSpPr>
      <p:grpSpPr>
        <a:xfrm>
          <a:off x="0" y="0"/>
          <a:ext cx="0" cy="0"/>
          <a:chOff x="0" y="0"/>
          <a:chExt cx="0" cy="0"/>
        </a:xfrm>
      </p:grpSpPr>
      <p:sp>
        <p:nvSpPr>
          <p:cNvPr name="Freeform 2" id="2"/>
          <p:cNvSpPr/>
          <p:nvPr/>
        </p:nvSpPr>
        <p:spPr>
          <a:xfrm flipH="false" flipV="false" rot="-3530809">
            <a:off x="-971762" y="6893170"/>
            <a:ext cx="2873124" cy="5430302"/>
          </a:xfrm>
          <a:custGeom>
            <a:avLst/>
            <a:gdLst/>
            <a:ahLst/>
            <a:cxnLst/>
            <a:rect r="r" b="b" t="t" l="l"/>
            <a:pathLst>
              <a:path h="5430302" w="2873124">
                <a:moveTo>
                  <a:pt x="0" y="0"/>
                </a:moveTo>
                <a:lnTo>
                  <a:pt x="2873123" y="0"/>
                </a:lnTo>
                <a:lnTo>
                  <a:pt x="2873123" y="5430302"/>
                </a:lnTo>
                <a:lnTo>
                  <a:pt x="0" y="54303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530809">
            <a:off x="15822738" y="-1526309"/>
            <a:ext cx="2873124" cy="5430302"/>
          </a:xfrm>
          <a:custGeom>
            <a:avLst/>
            <a:gdLst/>
            <a:ahLst/>
            <a:cxnLst/>
            <a:rect r="r" b="b" t="t" l="l"/>
            <a:pathLst>
              <a:path h="5430302" w="2873124">
                <a:moveTo>
                  <a:pt x="0" y="0"/>
                </a:moveTo>
                <a:lnTo>
                  <a:pt x="2873124" y="0"/>
                </a:lnTo>
                <a:lnTo>
                  <a:pt x="2873124" y="5430302"/>
                </a:lnTo>
                <a:lnTo>
                  <a:pt x="0" y="54303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199667" y="5452337"/>
            <a:ext cx="15888666" cy="4346204"/>
            <a:chOff x="0" y="0"/>
            <a:chExt cx="4184669" cy="1144679"/>
          </a:xfrm>
        </p:grpSpPr>
        <p:sp>
          <p:nvSpPr>
            <p:cNvPr name="Freeform 5" id="5"/>
            <p:cNvSpPr/>
            <p:nvPr/>
          </p:nvSpPr>
          <p:spPr>
            <a:xfrm flipH="false" flipV="false" rot="0">
              <a:off x="0" y="0"/>
              <a:ext cx="4184669" cy="1144679"/>
            </a:xfrm>
            <a:custGeom>
              <a:avLst/>
              <a:gdLst/>
              <a:ahLst/>
              <a:cxnLst/>
              <a:rect r="r" b="b" t="t" l="l"/>
              <a:pathLst>
                <a:path h="1144679" w="4184669">
                  <a:moveTo>
                    <a:pt x="5360" y="0"/>
                  </a:moveTo>
                  <a:lnTo>
                    <a:pt x="4179310" y="0"/>
                  </a:lnTo>
                  <a:cubicBezTo>
                    <a:pt x="4182270" y="0"/>
                    <a:pt x="4184669" y="2400"/>
                    <a:pt x="4184669" y="5360"/>
                  </a:cubicBezTo>
                  <a:lnTo>
                    <a:pt x="4184669" y="1139320"/>
                  </a:lnTo>
                  <a:cubicBezTo>
                    <a:pt x="4184669" y="1140741"/>
                    <a:pt x="4184105" y="1142104"/>
                    <a:pt x="4183100" y="1143109"/>
                  </a:cubicBezTo>
                  <a:cubicBezTo>
                    <a:pt x="4182094" y="1144115"/>
                    <a:pt x="4180731" y="1144679"/>
                    <a:pt x="4179310" y="1144679"/>
                  </a:cubicBezTo>
                  <a:lnTo>
                    <a:pt x="5360" y="1144679"/>
                  </a:lnTo>
                  <a:cubicBezTo>
                    <a:pt x="2400" y="1144679"/>
                    <a:pt x="0" y="1142280"/>
                    <a:pt x="0" y="1139320"/>
                  </a:cubicBezTo>
                  <a:lnTo>
                    <a:pt x="0" y="5360"/>
                  </a:lnTo>
                  <a:cubicBezTo>
                    <a:pt x="0" y="2400"/>
                    <a:pt x="2400" y="0"/>
                    <a:pt x="5360" y="0"/>
                  </a:cubicBezTo>
                  <a:close/>
                </a:path>
              </a:pathLst>
            </a:custGeom>
            <a:solidFill>
              <a:srgbClr val="532C49">
                <a:alpha val="41961"/>
              </a:srgbClr>
            </a:solidFill>
          </p:spPr>
        </p:sp>
        <p:sp>
          <p:nvSpPr>
            <p:cNvPr name="TextBox 6" id="6"/>
            <p:cNvSpPr txBox="true"/>
            <p:nvPr/>
          </p:nvSpPr>
          <p:spPr>
            <a:xfrm>
              <a:off x="0" y="-47625"/>
              <a:ext cx="4184669" cy="1192304"/>
            </a:xfrm>
            <a:prstGeom prst="rect">
              <a:avLst/>
            </a:prstGeom>
          </p:spPr>
          <p:txBody>
            <a:bodyPr anchor="ctr" rtlCol="false" tIns="50800" lIns="50800" bIns="50800" rIns="50800"/>
            <a:lstStyle/>
            <a:p>
              <a:pPr algn="ctr">
                <a:lnSpc>
                  <a:spcPts val="3546"/>
                </a:lnSpc>
              </a:pPr>
            </a:p>
          </p:txBody>
        </p:sp>
      </p:grpSp>
      <p:grpSp>
        <p:nvGrpSpPr>
          <p:cNvPr name="Group 7" id="7"/>
          <p:cNvGrpSpPr/>
          <p:nvPr/>
        </p:nvGrpSpPr>
        <p:grpSpPr>
          <a:xfrm rot="0">
            <a:off x="1199667" y="1418699"/>
            <a:ext cx="4759457" cy="2913374"/>
            <a:chOff x="0" y="0"/>
            <a:chExt cx="1253520" cy="767308"/>
          </a:xfrm>
        </p:grpSpPr>
        <p:sp>
          <p:nvSpPr>
            <p:cNvPr name="Freeform 8" id="8"/>
            <p:cNvSpPr/>
            <p:nvPr/>
          </p:nvSpPr>
          <p:spPr>
            <a:xfrm flipH="false" flipV="false" rot="0">
              <a:off x="0" y="0"/>
              <a:ext cx="1253520" cy="767308"/>
            </a:xfrm>
            <a:custGeom>
              <a:avLst/>
              <a:gdLst/>
              <a:ahLst/>
              <a:cxnLst/>
              <a:rect r="r" b="b" t="t" l="l"/>
              <a:pathLst>
                <a:path h="767308" w="1253520">
                  <a:moveTo>
                    <a:pt x="17893" y="0"/>
                  </a:moveTo>
                  <a:lnTo>
                    <a:pt x="1235627" y="0"/>
                  </a:lnTo>
                  <a:cubicBezTo>
                    <a:pt x="1245509" y="0"/>
                    <a:pt x="1253520" y="8011"/>
                    <a:pt x="1253520" y="17893"/>
                  </a:cubicBezTo>
                  <a:lnTo>
                    <a:pt x="1253520" y="749415"/>
                  </a:lnTo>
                  <a:cubicBezTo>
                    <a:pt x="1253520" y="759297"/>
                    <a:pt x="1245509" y="767308"/>
                    <a:pt x="1235627" y="767308"/>
                  </a:cubicBezTo>
                  <a:lnTo>
                    <a:pt x="17893" y="767308"/>
                  </a:lnTo>
                  <a:cubicBezTo>
                    <a:pt x="13148" y="767308"/>
                    <a:pt x="8596" y="765423"/>
                    <a:pt x="5241" y="762068"/>
                  </a:cubicBezTo>
                  <a:cubicBezTo>
                    <a:pt x="1885" y="758712"/>
                    <a:pt x="0" y="754161"/>
                    <a:pt x="0" y="749415"/>
                  </a:cubicBezTo>
                  <a:lnTo>
                    <a:pt x="0" y="17893"/>
                  </a:lnTo>
                  <a:cubicBezTo>
                    <a:pt x="0" y="8011"/>
                    <a:pt x="8011" y="0"/>
                    <a:pt x="17893" y="0"/>
                  </a:cubicBezTo>
                  <a:close/>
                </a:path>
              </a:pathLst>
            </a:custGeom>
            <a:solidFill>
              <a:srgbClr val="532C49">
                <a:alpha val="41961"/>
              </a:srgbClr>
            </a:solidFill>
          </p:spPr>
        </p:sp>
        <p:sp>
          <p:nvSpPr>
            <p:cNvPr name="TextBox 9" id="9"/>
            <p:cNvSpPr txBox="true"/>
            <p:nvPr/>
          </p:nvSpPr>
          <p:spPr>
            <a:xfrm>
              <a:off x="0" y="-47625"/>
              <a:ext cx="1253520" cy="814933"/>
            </a:xfrm>
            <a:prstGeom prst="rect">
              <a:avLst/>
            </a:prstGeom>
          </p:spPr>
          <p:txBody>
            <a:bodyPr anchor="ctr" rtlCol="false" tIns="50800" lIns="50800" bIns="50800" rIns="50800"/>
            <a:lstStyle/>
            <a:p>
              <a:pPr algn="ctr">
                <a:lnSpc>
                  <a:spcPts val="3546"/>
                </a:lnSpc>
              </a:pPr>
            </a:p>
          </p:txBody>
        </p:sp>
      </p:grpSp>
      <p:grpSp>
        <p:nvGrpSpPr>
          <p:cNvPr name="Group 10" id="10"/>
          <p:cNvGrpSpPr/>
          <p:nvPr/>
        </p:nvGrpSpPr>
        <p:grpSpPr>
          <a:xfrm rot="0">
            <a:off x="1199667" y="1418699"/>
            <a:ext cx="4759457" cy="2884906"/>
            <a:chOff x="0" y="0"/>
            <a:chExt cx="737364" cy="446948"/>
          </a:xfrm>
        </p:grpSpPr>
        <p:sp>
          <p:nvSpPr>
            <p:cNvPr name="Freeform 11" id="11"/>
            <p:cNvSpPr/>
            <p:nvPr/>
          </p:nvSpPr>
          <p:spPr>
            <a:xfrm flipH="false" flipV="false" rot="0">
              <a:off x="0" y="0"/>
              <a:ext cx="737364" cy="446948"/>
            </a:xfrm>
            <a:custGeom>
              <a:avLst/>
              <a:gdLst/>
              <a:ahLst/>
              <a:cxnLst/>
              <a:rect r="r" b="b" t="t" l="l"/>
              <a:pathLst>
                <a:path h="446948" w="737364">
                  <a:moveTo>
                    <a:pt x="13013" y="0"/>
                  </a:moveTo>
                  <a:lnTo>
                    <a:pt x="724351" y="0"/>
                  </a:lnTo>
                  <a:cubicBezTo>
                    <a:pt x="727803" y="0"/>
                    <a:pt x="731112" y="1371"/>
                    <a:pt x="733553" y="3811"/>
                  </a:cubicBezTo>
                  <a:cubicBezTo>
                    <a:pt x="735993" y="6252"/>
                    <a:pt x="737364" y="9562"/>
                    <a:pt x="737364" y="13013"/>
                  </a:cubicBezTo>
                  <a:lnTo>
                    <a:pt x="737364" y="433934"/>
                  </a:lnTo>
                  <a:cubicBezTo>
                    <a:pt x="737364" y="437386"/>
                    <a:pt x="735993" y="440696"/>
                    <a:pt x="733553" y="443136"/>
                  </a:cubicBezTo>
                  <a:cubicBezTo>
                    <a:pt x="731112" y="445576"/>
                    <a:pt x="727803" y="446948"/>
                    <a:pt x="724351" y="446948"/>
                  </a:cubicBezTo>
                  <a:lnTo>
                    <a:pt x="13013" y="446948"/>
                  </a:lnTo>
                  <a:cubicBezTo>
                    <a:pt x="9562" y="446948"/>
                    <a:pt x="6252" y="445576"/>
                    <a:pt x="3811" y="443136"/>
                  </a:cubicBezTo>
                  <a:cubicBezTo>
                    <a:pt x="1371" y="440696"/>
                    <a:pt x="0" y="437386"/>
                    <a:pt x="0" y="433934"/>
                  </a:cubicBezTo>
                  <a:lnTo>
                    <a:pt x="0" y="13013"/>
                  </a:lnTo>
                  <a:cubicBezTo>
                    <a:pt x="0" y="9562"/>
                    <a:pt x="1371" y="6252"/>
                    <a:pt x="3811" y="3811"/>
                  </a:cubicBezTo>
                  <a:cubicBezTo>
                    <a:pt x="6252" y="1371"/>
                    <a:pt x="9562" y="0"/>
                    <a:pt x="13013" y="0"/>
                  </a:cubicBezTo>
                  <a:close/>
                </a:path>
              </a:pathLst>
            </a:custGeom>
            <a:blipFill>
              <a:blip r:embed="rId4"/>
              <a:stretch>
                <a:fillRect l="-6371" t="0" r="-6371" b="0"/>
              </a:stretch>
            </a:blipFill>
          </p:spPr>
        </p:sp>
      </p:grpSp>
      <p:sp>
        <p:nvSpPr>
          <p:cNvPr name="TextBox 12" id="12"/>
          <p:cNvSpPr txBox="true"/>
          <p:nvPr/>
        </p:nvSpPr>
        <p:spPr>
          <a:xfrm rot="0">
            <a:off x="1199667" y="5695937"/>
            <a:ext cx="15684792" cy="3562363"/>
          </a:xfrm>
          <a:prstGeom prst="rect">
            <a:avLst/>
          </a:prstGeom>
        </p:spPr>
        <p:txBody>
          <a:bodyPr anchor="t" rtlCol="false" tIns="0" lIns="0" bIns="0" rIns="0">
            <a:spAutoFit/>
          </a:bodyPr>
          <a:lstStyle/>
          <a:p>
            <a:pPr algn="ctr" marL="556283" indent="-278142" lvl="1">
              <a:lnSpc>
                <a:spcPts val="4070"/>
              </a:lnSpc>
              <a:buFont typeface="Arial"/>
              <a:buChar char="•"/>
            </a:pPr>
            <a:r>
              <a:rPr lang="en-US" sz="2576">
                <a:solidFill>
                  <a:srgbClr val="FFFFFF"/>
                </a:solidFill>
                <a:latin typeface="Mukta Light"/>
                <a:ea typeface="Mukta Light"/>
                <a:cs typeface="Mukta Light"/>
                <a:sym typeface="Mukta Light"/>
              </a:rPr>
              <a:t>From a therapeutic perspective, these devices open up the possibility of localised, targeted delivery of therapeutic agents to specific regions of the GI tract or systemic delivery of biologics through transepithelial delivery.</a:t>
            </a:r>
          </a:p>
          <a:p>
            <a:pPr algn="ctr" marL="556283" indent="-278142" lvl="1">
              <a:lnSpc>
                <a:spcPts val="4070"/>
              </a:lnSpc>
              <a:buFont typeface="Arial"/>
              <a:buChar char="•"/>
            </a:pPr>
            <a:r>
              <a:rPr lang="en-US" sz="2576">
                <a:solidFill>
                  <a:srgbClr val="FFFFFF"/>
                </a:solidFill>
                <a:latin typeface="Mukta Light"/>
                <a:ea typeface="Mukta Light"/>
                <a:cs typeface="Mukta Light"/>
                <a:sym typeface="Mukta Light"/>
              </a:rPr>
              <a:t>Though smart pills capable of gastric pH monitoring were first reported as far back as 1965 and simple devices and smart pills for drug absorption studies along the GI tract were reported in 1961 and 1982, respectively , it is arguably the introduction of the capsule endoscope in 2000 ,that has lead to the increase in the number of smart pills reported in recent years.</a:t>
            </a:r>
          </a:p>
        </p:txBody>
      </p:sp>
      <p:sp>
        <p:nvSpPr>
          <p:cNvPr name="TextBox 13" id="13"/>
          <p:cNvSpPr txBox="true"/>
          <p:nvPr/>
        </p:nvSpPr>
        <p:spPr>
          <a:xfrm rot="0">
            <a:off x="7855762" y="349809"/>
            <a:ext cx="8127692" cy="1562643"/>
          </a:xfrm>
          <a:prstGeom prst="rect">
            <a:avLst/>
          </a:prstGeom>
        </p:spPr>
        <p:txBody>
          <a:bodyPr anchor="t" rtlCol="false" tIns="0" lIns="0" bIns="0" rIns="0">
            <a:spAutoFit/>
          </a:bodyPr>
          <a:lstStyle/>
          <a:p>
            <a:pPr algn="ctr">
              <a:lnSpc>
                <a:spcPts val="6270"/>
              </a:lnSpc>
            </a:pPr>
            <a:r>
              <a:rPr lang="en-US" sz="4478">
                <a:solidFill>
                  <a:srgbClr val="FFFFFF"/>
                </a:solidFill>
                <a:latin typeface="HK Modular"/>
                <a:ea typeface="HK Modular"/>
                <a:cs typeface="HK Modular"/>
                <a:sym typeface="HK Modular"/>
              </a:rPr>
              <a:t>WHAT IS SMART PILLS ?</a:t>
            </a:r>
          </a:p>
        </p:txBody>
      </p:sp>
      <p:sp>
        <p:nvSpPr>
          <p:cNvPr name="TextBox 14" id="14"/>
          <p:cNvSpPr txBox="true"/>
          <p:nvPr/>
        </p:nvSpPr>
        <p:spPr>
          <a:xfrm rot="0">
            <a:off x="7232776" y="2131527"/>
            <a:ext cx="9373664" cy="3011973"/>
          </a:xfrm>
          <a:prstGeom prst="rect">
            <a:avLst/>
          </a:prstGeom>
        </p:spPr>
        <p:txBody>
          <a:bodyPr anchor="t" rtlCol="false" tIns="0" lIns="0" bIns="0" rIns="0">
            <a:spAutoFit/>
          </a:bodyPr>
          <a:lstStyle/>
          <a:p>
            <a:pPr algn="l">
              <a:lnSpc>
                <a:spcPts val="4059"/>
              </a:lnSpc>
            </a:pPr>
            <a:r>
              <a:rPr lang="en-US" sz="2569">
                <a:solidFill>
                  <a:srgbClr val="FFFFFF"/>
                </a:solidFill>
                <a:latin typeface="Mukta Light"/>
                <a:ea typeface="Mukta Light"/>
                <a:cs typeface="Mukta Light"/>
                <a:sym typeface="Mukta Light"/>
              </a:rPr>
              <a:t>Smart pills can be defined as an ingestible capsule containing electronic or mechanical elements that traverse the gastrointestinal (GI) tract for purposes ranging from diagnosis, treatment, sampling or surgery. These pills are easily swallowed by most people, thereby resulting in minimal discomfort, greater patient acceptance and can traverse the entire length of the GI tract.</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110623"/>
        </a:solidFill>
      </p:bgPr>
    </p:bg>
    <p:spTree>
      <p:nvGrpSpPr>
        <p:cNvPr id="1" name=""/>
        <p:cNvGrpSpPr/>
        <p:nvPr/>
      </p:nvGrpSpPr>
      <p:grpSpPr>
        <a:xfrm>
          <a:off x="0" y="0"/>
          <a:ext cx="0" cy="0"/>
          <a:chOff x="0" y="0"/>
          <a:chExt cx="0" cy="0"/>
        </a:xfrm>
      </p:grpSpPr>
      <p:grpSp>
        <p:nvGrpSpPr>
          <p:cNvPr name="Group 2" id="2"/>
          <p:cNvGrpSpPr/>
          <p:nvPr/>
        </p:nvGrpSpPr>
        <p:grpSpPr>
          <a:xfrm rot="0">
            <a:off x="484375" y="2242389"/>
            <a:ext cx="3873353" cy="387335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56BE1"/>
            </a:solidFill>
          </p:spPr>
        </p:sp>
        <p:sp>
          <p:nvSpPr>
            <p:cNvPr name="TextBox 4" id="4"/>
            <p:cNvSpPr txBox="true"/>
            <p:nvPr/>
          </p:nvSpPr>
          <p:spPr>
            <a:xfrm>
              <a:off x="76200" y="-133350"/>
              <a:ext cx="660400" cy="869950"/>
            </a:xfrm>
            <a:prstGeom prst="rect">
              <a:avLst/>
            </a:prstGeom>
          </p:spPr>
          <p:txBody>
            <a:bodyPr anchor="ctr" rtlCol="false" tIns="50800" lIns="50800" bIns="50800" rIns="50800"/>
            <a:lstStyle/>
            <a:p>
              <a:pPr algn="ctr">
                <a:lnSpc>
                  <a:spcPts val="3941"/>
                </a:lnSpc>
              </a:pPr>
            </a:p>
          </p:txBody>
        </p:sp>
      </p:grpSp>
      <p:sp>
        <p:nvSpPr>
          <p:cNvPr name="TextBox 5" id="5"/>
          <p:cNvSpPr txBox="true"/>
          <p:nvPr/>
        </p:nvSpPr>
        <p:spPr>
          <a:xfrm rot="0">
            <a:off x="649115" y="3070100"/>
            <a:ext cx="3346599" cy="2295980"/>
          </a:xfrm>
          <a:prstGeom prst="rect">
            <a:avLst/>
          </a:prstGeom>
        </p:spPr>
        <p:txBody>
          <a:bodyPr anchor="t" rtlCol="false" tIns="0" lIns="0" bIns="0" rIns="0">
            <a:spAutoFit/>
          </a:bodyPr>
          <a:lstStyle/>
          <a:p>
            <a:pPr algn="ctr">
              <a:lnSpc>
                <a:spcPts val="3115"/>
              </a:lnSpc>
            </a:pPr>
            <a:r>
              <a:rPr lang="en-US" sz="2225">
                <a:solidFill>
                  <a:srgbClr val="FFFFFF"/>
                </a:solidFill>
                <a:latin typeface="Montserrat"/>
                <a:ea typeface="Montserrat"/>
                <a:cs typeface="Montserrat"/>
                <a:sym typeface="Montserrat"/>
              </a:rPr>
              <a:t>Approximately 10-15mm in length and 5-7mm in diameter (similar</a:t>
            </a:r>
            <a:r>
              <a:rPr lang="en-US" sz="2225">
                <a:solidFill>
                  <a:srgbClr val="FFFFFF"/>
                </a:solidFill>
                <a:latin typeface="Montserrat"/>
                <a:ea typeface="Montserrat"/>
                <a:cs typeface="Montserrat"/>
                <a:sym typeface="Montserrat"/>
              </a:rPr>
              <a:t> to a regular capsule).</a:t>
            </a:r>
          </a:p>
          <a:p>
            <a:pPr algn="ctr">
              <a:lnSpc>
                <a:spcPts val="3115"/>
              </a:lnSpc>
            </a:pPr>
          </a:p>
        </p:txBody>
      </p:sp>
      <p:grpSp>
        <p:nvGrpSpPr>
          <p:cNvPr name="Group 6" id="6"/>
          <p:cNvGrpSpPr/>
          <p:nvPr/>
        </p:nvGrpSpPr>
        <p:grpSpPr>
          <a:xfrm rot="0">
            <a:off x="4811757" y="3524905"/>
            <a:ext cx="3723996" cy="372399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56BE1"/>
            </a:solidFill>
          </p:spPr>
        </p:sp>
        <p:sp>
          <p:nvSpPr>
            <p:cNvPr name="TextBox 8" id="8"/>
            <p:cNvSpPr txBox="true"/>
            <p:nvPr/>
          </p:nvSpPr>
          <p:spPr>
            <a:xfrm>
              <a:off x="76200" y="-133350"/>
              <a:ext cx="660400" cy="869950"/>
            </a:xfrm>
            <a:prstGeom prst="rect">
              <a:avLst/>
            </a:prstGeom>
          </p:spPr>
          <p:txBody>
            <a:bodyPr anchor="ctr" rtlCol="false" tIns="50800" lIns="50800" bIns="50800" rIns="50800"/>
            <a:lstStyle/>
            <a:p>
              <a:pPr algn="ctr">
                <a:lnSpc>
                  <a:spcPts val="3941"/>
                </a:lnSpc>
              </a:pPr>
            </a:p>
          </p:txBody>
        </p:sp>
      </p:grpSp>
      <p:sp>
        <p:nvSpPr>
          <p:cNvPr name="TextBox 9" id="9"/>
          <p:cNvSpPr txBox="true"/>
          <p:nvPr/>
        </p:nvSpPr>
        <p:spPr>
          <a:xfrm rot="0">
            <a:off x="4976789" y="2801177"/>
            <a:ext cx="3558964" cy="556896"/>
          </a:xfrm>
          <a:prstGeom prst="rect">
            <a:avLst/>
          </a:prstGeom>
        </p:spPr>
        <p:txBody>
          <a:bodyPr anchor="t" rtlCol="false" tIns="0" lIns="0" bIns="0" rIns="0">
            <a:spAutoFit/>
          </a:bodyPr>
          <a:lstStyle/>
          <a:p>
            <a:pPr algn="ctr">
              <a:lnSpc>
                <a:spcPts val="4479"/>
              </a:lnSpc>
              <a:spcBef>
                <a:spcPct val="0"/>
              </a:spcBef>
            </a:pPr>
            <a:r>
              <a:rPr lang="en-US" sz="3199">
                <a:solidFill>
                  <a:srgbClr val="FFFFFF"/>
                </a:solidFill>
                <a:latin typeface="Mokoto"/>
                <a:ea typeface="Mokoto"/>
                <a:cs typeface="Mokoto"/>
                <a:sym typeface="Mokoto"/>
              </a:rPr>
              <a:t>SHAPE</a:t>
            </a:r>
          </a:p>
        </p:txBody>
      </p:sp>
      <p:sp>
        <p:nvSpPr>
          <p:cNvPr name="TextBox 10" id="10"/>
          <p:cNvSpPr txBox="true"/>
          <p:nvPr/>
        </p:nvSpPr>
        <p:spPr>
          <a:xfrm rot="0">
            <a:off x="5231811" y="4462443"/>
            <a:ext cx="3131498" cy="2068581"/>
          </a:xfrm>
          <a:prstGeom prst="rect">
            <a:avLst/>
          </a:prstGeom>
        </p:spPr>
        <p:txBody>
          <a:bodyPr anchor="t" rtlCol="false" tIns="0" lIns="0" bIns="0" rIns="0">
            <a:spAutoFit/>
          </a:bodyPr>
          <a:lstStyle/>
          <a:p>
            <a:pPr algn="ctr">
              <a:lnSpc>
                <a:spcPts val="3197"/>
              </a:lnSpc>
            </a:pPr>
            <a:r>
              <a:rPr lang="en-US" sz="2283">
                <a:solidFill>
                  <a:srgbClr val="FFFFFF"/>
                </a:solidFill>
                <a:latin typeface="Montserrat"/>
                <a:ea typeface="Montserrat"/>
                <a:cs typeface="Montserrat"/>
                <a:sym typeface="Montserrat"/>
              </a:rPr>
              <a:t>Capsule-shaped, smooth, and swallowable for easy</a:t>
            </a:r>
            <a:r>
              <a:rPr lang="en-US" sz="2283">
                <a:solidFill>
                  <a:srgbClr val="FFFFFF"/>
                </a:solidFill>
                <a:latin typeface="Montserrat"/>
                <a:ea typeface="Montserrat"/>
                <a:cs typeface="Montserrat"/>
                <a:sym typeface="Montserrat"/>
              </a:rPr>
              <a:t> ingestion.</a:t>
            </a:r>
          </a:p>
          <a:p>
            <a:pPr algn="ctr">
              <a:lnSpc>
                <a:spcPts val="4008"/>
              </a:lnSpc>
            </a:pPr>
          </a:p>
        </p:txBody>
      </p:sp>
      <p:grpSp>
        <p:nvGrpSpPr>
          <p:cNvPr name="Group 11" id="11"/>
          <p:cNvGrpSpPr/>
          <p:nvPr/>
        </p:nvGrpSpPr>
        <p:grpSpPr>
          <a:xfrm rot="0">
            <a:off x="9144000" y="4914198"/>
            <a:ext cx="3847782" cy="384778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56BE1"/>
            </a:solidFill>
          </p:spPr>
        </p:sp>
        <p:sp>
          <p:nvSpPr>
            <p:cNvPr name="TextBox 13" id="13"/>
            <p:cNvSpPr txBox="true"/>
            <p:nvPr/>
          </p:nvSpPr>
          <p:spPr>
            <a:xfrm>
              <a:off x="76200" y="-133350"/>
              <a:ext cx="660400" cy="869950"/>
            </a:xfrm>
            <a:prstGeom prst="rect">
              <a:avLst/>
            </a:prstGeom>
          </p:spPr>
          <p:txBody>
            <a:bodyPr anchor="ctr" rtlCol="false" tIns="50800" lIns="50800" bIns="50800" rIns="50800"/>
            <a:lstStyle/>
            <a:p>
              <a:pPr algn="ctr">
                <a:lnSpc>
                  <a:spcPts val="3941"/>
                </a:lnSpc>
              </a:pPr>
            </a:p>
          </p:txBody>
        </p:sp>
      </p:grpSp>
      <p:sp>
        <p:nvSpPr>
          <p:cNvPr name="TextBox 14" id="14"/>
          <p:cNvSpPr txBox="true"/>
          <p:nvPr/>
        </p:nvSpPr>
        <p:spPr>
          <a:xfrm rot="0">
            <a:off x="9834863" y="4183995"/>
            <a:ext cx="3558964" cy="556896"/>
          </a:xfrm>
          <a:prstGeom prst="rect">
            <a:avLst/>
          </a:prstGeom>
        </p:spPr>
        <p:txBody>
          <a:bodyPr anchor="t" rtlCol="false" tIns="0" lIns="0" bIns="0" rIns="0">
            <a:spAutoFit/>
          </a:bodyPr>
          <a:lstStyle/>
          <a:p>
            <a:pPr algn="ctr">
              <a:lnSpc>
                <a:spcPts val="4479"/>
              </a:lnSpc>
              <a:spcBef>
                <a:spcPct val="0"/>
              </a:spcBef>
            </a:pPr>
            <a:r>
              <a:rPr lang="en-US" sz="3199">
                <a:solidFill>
                  <a:srgbClr val="FFFFFF"/>
                </a:solidFill>
                <a:latin typeface="Mokoto"/>
                <a:ea typeface="Mokoto"/>
                <a:cs typeface="Mokoto"/>
                <a:sym typeface="Mokoto"/>
              </a:rPr>
              <a:t>Material:</a:t>
            </a:r>
          </a:p>
        </p:txBody>
      </p:sp>
      <p:sp>
        <p:nvSpPr>
          <p:cNvPr name="TextBox 15" id="15"/>
          <p:cNvSpPr txBox="true"/>
          <p:nvPr/>
        </p:nvSpPr>
        <p:spPr>
          <a:xfrm rot="0">
            <a:off x="9834946" y="5703279"/>
            <a:ext cx="2837286" cy="2905941"/>
          </a:xfrm>
          <a:prstGeom prst="rect">
            <a:avLst/>
          </a:prstGeom>
        </p:spPr>
        <p:txBody>
          <a:bodyPr anchor="t" rtlCol="false" tIns="0" lIns="0" bIns="0" rIns="0">
            <a:spAutoFit/>
          </a:bodyPr>
          <a:lstStyle/>
          <a:p>
            <a:pPr algn="ctr">
              <a:lnSpc>
                <a:spcPts val="3301"/>
              </a:lnSpc>
            </a:pPr>
            <a:r>
              <a:rPr lang="en-US" sz="2358">
                <a:solidFill>
                  <a:srgbClr val="FFFFFF"/>
                </a:solidFill>
                <a:latin typeface="Montserrat"/>
                <a:ea typeface="Montserrat"/>
                <a:cs typeface="Montserrat"/>
                <a:sym typeface="Montserrat"/>
              </a:rPr>
              <a:t> Biodegradable polymer or gelatin shell that dissolves at the right location in the body.</a:t>
            </a:r>
          </a:p>
          <a:p>
            <a:pPr algn="ctr">
              <a:lnSpc>
                <a:spcPts val="3301"/>
              </a:lnSpc>
            </a:pPr>
          </a:p>
        </p:txBody>
      </p:sp>
      <p:sp>
        <p:nvSpPr>
          <p:cNvPr name="TextBox 16" id="16"/>
          <p:cNvSpPr txBox="true"/>
          <p:nvPr/>
        </p:nvSpPr>
        <p:spPr>
          <a:xfrm rot="0">
            <a:off x="9324877" y="1072895"/>
            <a:ext cx="8535432" cy="2044830"/>
          </a:xfrm>
          <a:prstGeom prst="rect">
            <a:avLst/>
          </a:prstGeom>
        </p:spPr>
        <p:txBody>
          <a:bodyPr anchor="t" rtlCol="false" tIns="0" lIns="0" bIns="0" rIns="0">
            <a:spAutoFit/>
          </a:bodyPr>
          <a:lstStyle/>
          <a:p>
            <a:pPr algn="ctr">
              <a:lnSpc>
                <a:spcPts val="5391"/>
              </a:lnSpc>
            </a:pPr>
            <a:r>
              <a:rPr lang="en-US" sz="4319">
                <a:solidFill>
                  <a:srgbClr val="FFFFFF"/>
                </a:solidFill>
                <a:latin typeface="Mokoto"/>
                <a:ea typeface="Mokoto"/>
                <a:cs typeface="Mokoto"/>
                <a:sym typeface="Mokoto"/>
              </a:rPr>
              <a:t>HOW THE SMART PILL LOOKS LIKE ?</a:t>
            </a:r>
          </a:p>
          <a:p>
            <a:pPr algn="ctr">
              <a:lnSpc>
                <a:spcPts val="5391"/>
              </a:lnSpc>
            </a:pPr>
          </a:p>
        </p:txBody>
      </p:sp>
      <p:sp>
        <p:nvSpPr>
          <p:cNvPr name="TextBox 17" id="17"/>
          <p:cNvSpPr txBox="true"/>
          <p:nvPr/>
        </p:nvSpPr>
        <p:spPr>
          <a:xfrm rot="0">
            <a:off x="484375" y="1570528"/>
            <a:ext cx="3558964" cy="556896"/>
          </a:xfrm>
          <a:prstGeom prst="rect">
            <a:avLst/>
          </a:prstGeom>
        </p:spPr>
        <p:txBody>
          <a:bodyPr anchor="t" rtlCol="false" tIns="0" lIns="0" bIns="0" rIns="0">
            <a:spAutoFit/>
          </a:bodyPr>
          <a:lstStyle/>
          <a:p>
            <a:pPr algn="ctr">
              <a:lnSpc>
                <a:spcPts val="4479"/>
              </a:lnSpc>
              <a:spcBef>
                <a:spcPct val="0"/>
              </a:spcBef>
            </a:pPr>
            <a:r>
              <a:rPr lang="en-US" sz="3199">
                <a:solidFill>
                  <a:srgbClr val="FFFFFF"/>
                </a:solidFill>
                <a:latin typeface="Mokoto"/>
                <a:ea typeface="Mokoto"/>
                <a:cs typeface="Mokoto"/>
                <a:sym typeface="Mokoto"/>
              </a:rPr>
              <a:t>SIZE</a:t>
            </a:r>
          </a:p>
        </p:txBody>
      </p:sp>
      <p:grpSp>
        <p:nvGrpSpPr>
          <p:cNvPr name="Group 18" id="18"/>
          <p:cNvGrpSpPr/>
          <p:nvPr/>
        </p:nvGrpSpPr>
        <p:grpSpPr>
          <a:xfrm rot="0">
            <a:off x="13837797" y="6115742"/>
            <a:ext cx="3823747" cy="382374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56BE1"/>
            </a:solidFill>
          </p:spPr>
        </p:sp>
        <p:sp>
          <p:nvSpPr>
            <p:cNvPr name="TextBox 20" id="20"/>
            <p:cNvSpPr txBox="true"/>
            <p:nvPr/>
          </p:nvSpPr>
          <p:spPr>
            <a:xfrm>
              <a:off x="76200" y="-133350"/>
              <a:ext cx="660400" cy="869950"/>
            </a:xfrm>
            <a:prstGeom prst="rect">
              <a:avLst/>
            </a:prstGeom>
          </p:spPr>
          <p:txBody>
            <a:bodyPr anchor="ctr" rtlCol="false" tIns="50800" lIns="50800" bIns="50800" rIns="50800"/>
            <a:lstStyle/>
            <a:p>
              <a:pPr algn="ctr">
                <a:lnSpc>
                  <a:spcPts val="3941"/>
                </a:lnSpc>
              </a:pPr>
            </a:p>
          </p:txBody>
        </p:sp>
      </p:grpSp>
      <p:sp>
        <p:nvSpPr>
          <p:cNvPr name="TextBox 21" id="21"/>
          <p:cNvSpPr txBox="true"/>
          <p:nvPr/>
        </p:nvSpPr>
        <p:spPr>
          <a:xfrm rot="0">
            <a:off x="14143868" y="5444226"/>
            <a:ext cx="3558964" cy="316230"/>
          </a:xfrm>
          <a:prstGeom prst="rect">
            <a:avLst/>
          </a:prstGeom>
        </p:spPr>
        <p:txBody>
          <a:bodyPr anchor="t" rtlCol="false" tIns="0" lIns="0" bIns="0" rIns="0">
            <a:spAutoFit/>
          </a:bodyPr>
          <a:lstStyle/>
          <a:p>
            <a:pPr algn="ctr">
              <a:lnSpc>
                <a:spcPts val="2520"/>
              </a:lnSpc>
              <a:spcBef>
                <a:spcPct val="0"/>
              </a:spcBef>
            </a:pPr>
            <a:r>
              <a:rPr lang="en-US" sz="1800">
                <a:solidFill>
                  <a:srgbClr val="FFFFFF"/>
                </a:solidFill>
                <a:latin typeface="Mokoto"/>
                <a:ea typeface="Mokoto"/>
                <a:cs typeface="Mokoto"/>
                <a:sym typeface="Mokoto"/>
              </a:rPr>
              <a:t>Outer Appearance:</a:t>
            </a:r>
          </a:p>
        </p:txBody>
      </p:sp>
      <p:sp>
        <p:nvSpPr>
          <p:cNvPr name="TextBox 22" id="22"/>
          <p:cNvSpPr txBox="true"/>
          <p:nvPr/>
        </p:nvSpPr>
        <p:spPr>
          <a:xfrm rot="0">
            <a:off x="14143868" y="6672271"/>
            <a:ext cx="3408525" cy="3077770"/>
          </a:xfrm>
          <a:prstGeom prst="rect">
            <a:avLst/>
          </a:prstGeom>
        </p:spPr>
        <p:txBody>
          <a:bodyPr anchor="t" rtlCol="false" tIns="0" lIns="0" bIns="0" rIns="0">
            <a:spAutoFit/>
          </a:bodyPr>
          <a:lstStyle/>
          <a:p>
            <a:pPr algn="ctr">
              <a:lnSpc>
                <a:spcPts val="3081"/>
              </a:lnSpc>
            </a:pPr>
            <a:r>
              <a:rPr lang="en-US" sz="2200">
                <a:solidFill>
                  <a:srgbClr val="FFFFFF"/>
                </a:solidFill>
                <a:latin typeface="Montserrat"/>
                <a:ea typeface="Montserrat"/>
                <a:cs typeface="Montserrat"/>
                <a:sym typeface="Montserrat"/>
              </a:rPr>
              <a:t>Can be fully opaque or semi-transparent to allow visualization of inner components.</a:t>
            </a:r>
          </a:p>
          <a:p>
            <a:pPr algn="ctr">
              <a:lnSpc>
                <a:spcPts val="3081"/>
              </a:lnSpc>
            </a:pPr>
            <a:r>
              <a:rPr lang="en-US" sz="2200">
                <a:solidFill>
                  <a:srgbClr val="FFFFFF"/>
                </a:solidFill>
                <a:latin typeface="Montserrat"/>
                <a:ea typeface="Montserrat"/>
                <a:cs typeface="Montserrat"/>
                <a:sym typeface="Montserrat"/>
              </a:rPr>
              <a:t>Medical-grade colors (white, blue, or clear) for easy identification.</a:t>
            </a:r>
          </a:p>
          <a:p>
            <a:pPr algn="ctr">
              <a:lnSpc>
                <a:spcPts val="295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00B15"/>
        </a:solidFill>
      </p:bgPr>
    </p:bg>
    <p:spTree>
      <p:nvGrpSpPr>
        <p:cNvPr id="1" name=""/>
        <p:cNvGrpSpPr/>
        <p:nvPr/>
      </p:nvGrpSpPr>
      <p:grpSpPr>
        <a:xfrm>
          <a:off x="0" y="0"/>
          <a:ext cx="0" cy="0"/>
          <a:chOff x="0" y="0"/>
          <a:chExt cx="0" cy="0"/>
        </a:xfrm>
      </p:grpSpPr>
      <p:grpSp>
        <p:nvGrpSpPr>
          <p:cNvPr name="Group 2" id="2"/>
          <p:cNvGrpSpPr/>
          <p:nvPr/>
        </p:nvGrpSpPr>
        <p:grpSpPr>
          <a:xfrm rot="0">
            <a:off x="429916" y="814605"/>
            <a:ext cx="5585197" cy="2722563"/>
            <a:chOff x="0" y="0"/>
            <a:chExt cx="1470998" cy="717054"/>
          </a:xfrm>
        </p:grpSpPr>
        <p:sp>
          <p:nvSpPr>
            <p:cNvPr name="Freeform 3" id="3"/>
            <p:cNvSpPr/>
            <p:nvPr/>
          </p:nvSpPr>
          <p:spPr>
            <a:xfrm flipH="false" flipV="false" rot="0">
              <a:off x="0" y="0"/>
              <a:ext cx="1470998" cy="717054"/>
            </a:xfrm>
            <a:custGeom>
              <a:avLst/>
              <a:gdLst/>
              <a:ahLst/>
              <a:cxnLst/>
              <a:rect r="r" b="b" t="t" l="l"/>
              <a:pathLst>
                <a:path h="717054" w="1470998">
                  <a:moveTo>
                    <a:pt x="15248" y="0"/>
                  </a:moveTo>
                  <a:lnTo>
                    <a:pt x="1455751" y="0"/>
                  </a:lnTo>
                  <a:cubicBezTo>
                    <a:pt x="1464172" y="0"/>
                    <a:pt x="1470998" y="6827"/>
                    <a:pt x="1470998" y="15248"/>
                  </a:cubicBezTo>
                  <a:lnTo>
                    <a:pt x="1470998" y="701806"/>
                  </a:lnTo>
                  <a:cubicBezTo>
                    <a:pt x="1470998" y="710227"/>
                    <a:pt x="1464172" y="717054"/>
                    <a:pt x="1455751" y="717054"/>
                  </a:cubicBezTo>
                  <a:lnTo>
                    <a:pt x="15248" y="717054"/>
                  </a:lnTo>
                  <a:cubicBezTo>
                    <a:pt x="6827" y="717054"/>
                    <a:pt x="0" y="710227"/>
                    <a:pt x="0" y="701806"/>
                  </a:cubicBezTo>
                  <a:lnTo>
                    <a:pt x="0" y="15248"/>
                  </a:lnTo>
                  <a:cubicBezTo>
                    <a:pt x="0" y="6827"/>
                    <a:pt x="6827" y="0"/>
                    <a:pt x="15248" y="0"/>
                  </a:cubicBezTo>
                  <a:close/>
                </a:path>
              </a:pathLst>
            </a:custGeom>
            <a:solidFill>
              <a:srgbClr val="532C49">
                <a:alpha val="41961"/>
              </a:srgbClr>
            </a:solidFill>
          </p:spPr>
        </p:sp>
        <p:sp>
          <p:nvSpPr>
            <p:cNvPr name="TextBox 4" id="4"/>
            <p:cNvSpPr txBox="true"/>
            <p:nvPr/>
          </p:nvSpPr>
          <p:spPr>
            <a:xfrm>
              <a:off x="0" y="-47625"/>
              <a:ext cx="1470998" cy="764679"/>
            </a:xfrm>
            <a:prstGeom prst="rect">
              <a:avLst/>
            </a:prstGeom>
          </p:spPr>
          <p:txBody>
            <a:bodyPr anchor="ctr" rtlCol="false" tIns="50800" lIns="50800" bIns="50800" rIns="50800"/>
            <a:lstStyle/>
            <a:p>
              <a:pPr algn="ctr">
                <a:lnSpc>
                  <a:spcPts val="3546"/>
                </a:lnSpc>
              </a:pPr>
            </a:p>
          </p:txBody>
        </p:sp>
      </p:grpSp>
      <p:grpSp>
        <p:nvGrpSpPr>
          <p:cNvPr name="Group 5" id="5"/>
          <p:cNvGrpSpPr/>
          <p:nvPr/>
        </p:nvGrpSpPr>
        <p:grpSpPr>
          <a:xfrm rot="0">
            <a:off x="429916" y="4057221"/>
            <a:ext cx="5585197" cy="2722563"/>
            <a:chOff x="0" y="0"/>
            <a:chExt cx="1470998" cy="717054"/>
          </a:xfrm>
        </p:grpSpPr>
        <p:sp>
          <p:nvSpPr>
            <p:cNvPr name="Freeform 6" id="6"/>
            <p:cNvSpPr/>
            <p:nvPr/>
          </p:nvSpPr>
          <p:spPr>
            <a:xfrm flipH="false" flipV="false" rot="0">
              <a:off x="0" y="0"/>
              <a:ext cx="1470998" cy="717054"/>
            </a:xfrm>
            <a:custGeom>
              <a:avLst/>
              <a:gdLst/>
              <a:ahLst/>
              <a:cxnLst/>
              <a:rect r="r" b="b" t="t" l="l"/>
              <a:pathLst>
                <a:path h="717054" w="1470998">
                  <a:moveTo>
                    <a:pt x="15248" y="0"/>
                  </a:moveTo>
                  <a:lnTo>
                    <a:pt x="1455751" y="0"/>
                  </a:lnTo>
                  <a:cubicBezTo>
                    <a:pt x="1464172" y="0"/>
                    <a:pt x="1470998" y="6827"/>
                    <a:pt x="1470998" y="15248"/>
                  </a:cubicBezTo>
                  <a:lnTo>
                    <a:pt x="1470998" y="701806"/>
                  </a:lnTo>
                  <a:cubicBezTo>
                    <a:pt x="1470998" y="710227"/>
                    <a:pt x="1464172" y="717054"/>
                    <a:pt x="1455751" y="717054"/>
                  </a:cubicBezTo>
                  <a:lnTo>
                    <a:pt x="15248" y="717054"/>
                  </a:lnTo>
                  <a:cubicBezTo>
                    <a:pt x="6827" y="717054"/>
                    <a:pt x="0" y="710227"/>
                    <a:pt x="0" y="701806"/>
                  </a:cubicBezTo>
                  <a:lnTo>
                    <a:pt x="0" y="15248"/>
                  </a:lnTo>
                  <a:cubicBezTo>
                    <a:pt x="0" y="6827"/>
                    <a:pt x="6827" y="0"/>
                    <a:pt x="15248" y="0"/>
                  </a:cubicBezTo>
                  <a:close/>
                </a:path>
              </a:pathLst>
            </a:custGeom>
            <a:solidFill>
              <a:srgbClr val="532C49">
                <a:alpha val="41961"/>
              </a:srgbClr>
            </a:solidFill>
          </p:spPr>
        </p:sp>
        <p:sp>
          <p:nvSpPr>
            <p:cNvPr name="TextBox 7" id="7"/>
            <p:cNvSpPr txBox="true"/>
            <p:nvPr/>
          </p:nvSpPr>
          <p:spPr>
            <a:xfrm>
              <a:off x="0" y="-47625"/>
              <a:ext cx="1470998" cy="764679"/>
            </a:xfrm>
            <a:prstGeom prst="rect">
              <a:avLst/>
            </a:prstGeom>
          </p:spPr>
          <p:txBody>
            <a:bodyPr anchor="ctr" rtlCol="false" tIns="50800" lIns="50800" bIns="50800" rIns="50800"/>
            <a:lstStyle/>
            <a:p>
              <a:pPr algn="ctr">
                <a:lnSpc>
                  <a:spcPts val="3546"/>
                </a:lnSpc>
              </a:pPr>
            </a:p>
          </p:txBody>
        </p:sp>
      </p:grpSp>
      <p:grpSp>
        <p:nvGrpSpPr>
          <p:cNvPr name="Group 8" id="8"/>
          <p:cNvGrpSpPr/>
          <p:nvPr/>
        </p:nvGrpSpPr>
        <p:grpSpPr>
          <a:xfrm rot="0">
            <a:off x="12414053" y="943903"/>
            <a:ext cx="5585197" cy="2722563"/>
            <a:chOff x="0" y="0"/>
            <a:chExt cx="1470998" cy="717054"/>
          </a:xfrm>
        </p:grpSpPr>
        <p:sp>
          <p:nvSpPr>
            <p:cNvPr name="Freeform 9" id="9"/>
            <p:cNvSpPr/>
            <p:nvPr/>
          </p:nvSpPr>
          <p:spPr>
            <a:xfrm flipH="false" flipV="false" rot="0">
              <a:off x="0" y="0"/>
              <a:ext cx="1470998" cy="717054"/>
            </a:xfrm>
            <a:custGeom>
              <a:avLst/>
              <a:gdLst/>
              <a:ahLst/>
              <a:cxnLst/>
              <a:rect r="r" b="b" t="t" l="l"/>
              <a:pathLst>
                <a:path h="717054" w="1470998">
                  <a:moveTo>
                    <a:pt x="15248" y="0"/>
                  </a:moveTo>
                  <a:lnTo>
                    <a:pt x="1455751" y="0"/>
                  </a:lnTo>
                  <a:cubicBezTo>
                    <a:pt x="1464172" y="0"/>
                    <a:pt x="1470998" y="6827"/>
                    <a:pt x="1470998" y="15248"/>
                  </a:cubicBezTo>
                  <a:lnTo>
                    <a:pt x="1470998" y="701806"/>
                  </a:lnTo>
                  <a:cubicBezTo>
                    <a:pt x="1470998" y="710227"/>
                    <a:pt x="1464172" y="717054"/>
                    <a:pt x="1455751" y="717054"/>
                  </a:cubicBezTo>
                  <a:lnTo>
                    <a:pt x="15248" y="717054"/>
                  </a:lnTo>
                  <a:cubicBezTo>
                    <a:pt x="6827" y="717054"/>
                    <a:pt x="0" y="710227"/>
                    <a:pt x="0" y="701806"/>
                  </a:cubicBezTo>
                  <a:lnTo>
                    <a:pt x="0" y="15248"/>
                  </a:lnTo>
                  <a:cubicBezTo>
                    <a:pt x="0" y="6827"/>
                    <a:pt x="6827" y="0"/>
                    <a:pt x="15248" y="0"/>
                  </a:cubicBezTo>
                  <a:close/>
                </a:path>
              </a:pathLst>
            </a:custGeom>
            <a:solidFill>
              <a:srgbClr val="532C49">
                <a:alpha val="41961"/>
              </a:srgbClr>
            </a:solidFill>
          </p:spPr>
        </p:sp>
        <p:sp>
          <p:nvSpPr>
            <p:cNvPr name="TextBox 10" id="10"/>
            <p:cNvSpPr txBox="true"/>
            <p:nvPr/>
          </p:nvSpPr>
          <p:spPr>
            <a:xfrm>
              <a:off x="0" y="-47625"/>
              <a:ext cx="1470998" cy="764679"/>
            </a:xfrm>
            <a:prstGeom prst="rect">
              <a:avLst/>
            </a:prstGeom>
          </p:spPr>
          <p:txBody>
            <a:bodyPr anchor="ctr" rtlCol="false" tIns="50800" lIns="50800" bIns="50800" rIns="50800"/>
            <a:lstStyle/>
            <a:p>
              <a:pPr algn="ctr">
                <a:lnSpc>
                  <a:spcPts val="3546"/>
                </a:lnSpc>
              </a:pPr>
            </a:p>
          </p:txBody>
        </p:sp>
      </p:grpSp>
      <p:grpSp>
        <p:nvGrpSpPr>
          <p:cNvPr name="Group 11" id="11"/>
          <p:cNvGrpSpPr/>
          <p:nvPr/>
        </p:nvGrpSpPr>
        <p:grpSpPr>
          <a:xfrm rot="0">
            <a:off x="12414053" y="4118639"/>
            <a:ext cx="5585197" cy="2722563"/>
            <a:chOff x="0" y="0"/>
            <a:chExt cx="1470998" cy="717054"/>
          </a:xfrm>
        </p:grpSpPr>
        <p:sp>
          <p:nvSpPr>
            <p:cNvPr name="Freeform 12" id="12"/>
            <p:cNvSpPr/>
            <p:nvPr/>
          </p:nvSpPr>
          <p:spPr>
            <a:xfrm flipH="false" flipV="false" rot="0">
              <a:off x="0" y="0"/>
              <a:ext cx="1470998" cy="717054"/>
            </a:xfrm>
            <a:custGeom>
              <a:avLst/>
              <a:gdLst/>
              <a:ahLst/>
              <a:cxnLst/>
              <a:rect r="r" b="b" t="t" l="l"/>
              <a:pathLst>
                <a:path h="717054" w="1470998">
                  <a:moveTo>
                    <a:pt x="15248" y="0"/>
                  </a:moveTo>
                  <a:lnTo>
                    <a:pt x="1455751" y="0"/>
                  </a:lnTo>
                  <a:cubicBezTo>
                    <a:pt x="1464172" y="0"/>
                    <a:pt x="1470998" y="6827"/>
                    <a:pt x="1470998" y="15248"/>
                  </a:cubicBezTo>
                  <a:lnTo>
                    <a:pt x="1470998" y="701806"/>
                  </a:lnTo>
                  <a:cubicBezTo>
                    <a:pt x="1470998" y="710227"/>
                    <a:pt x="1464172" y="717054"/>
                    <a:pt x="1455751" y="717054"/>
                  </a:cubicBezTo>
                  <a:lnTo>
                    <a:pt x="15248" y="717054"/>
                  </a:lnTo>
                  <a:cubicBezTo>
                    <a:pt x="6827" y="717054"/>
                    <a:pt x="0" y="710227"/>
                    <a:pt x="0" y="701806"/>
                  </a:cubicBezTo>
                  <a:lnTo>
                    <a:pt x="0" y="15248"/>
                  </a:lnTo>
                  <a:cubicBezTo>
                    <a:pt x="0" y="6827"/>
                    <a:pt x="6827" y="0"/>
                    <a:pt x="15248" y="0"/>
                  </a:cubicBezTo>
                  <a:close/>
                </a:path>
              </a:pathLst>
            </a:custGeom>
            <a:solidFill>
              <a:srgbClr val="532C49">
                <a:alpha val="41961"/>
              </a:srgbClr>
            </a:solidFill>
          </p:spPr>
        </p:sp>
        <p:sp>
          <p:nvSpPr>
            <p:cNvPr name="TextBox 13" id="13"/>
            <p:cNvSpPr txBox="true"/>
            <p:nvPr/>
          </p:nvSpPr>
          <p:spPr>
            <a:xfrm>
              <a:off x="0" y="-47625"/>
              <a:ext cx="1470998" cy="764679"/>
            </a:xfrm>
            <a:prstGeom prst="rect">
              <a:avLst/>
            </a:prstGeom>
          </p:spPr>
          <p:txBody>
            <a:bodyPr anchor="ctr" rtlCol="false" tIns="50800" lIns="50800" bIns="50800" rIns="50800"/>
            <a:lstStyle/>
            <a:p>
              <a:pPr algn="ctr">
                <a:lnSpc>
                  <a:spcPts val="3546"/>
                </a:lnSpc>
              </a:pPr>
            </a:p>
          </p:txBody>
        </p:sp>
      </p:grpSp>
      <p:grpSp>
        <p:nvGrpSpPr>
          <p:cNvPr name="Group 14" id="14"/>
          <p:cNvGrpSpPr/>
          <p:nvPr/>
        </p:nvGrpSpPr>
        <p:grpSpPr>
          <a:xfrm rot="0">
            <a:off x="637061" y="1035251"/>
            <a:ext cx="720856" cy="648796"/>
            <a:chOff x="0" y="0"/>
            <a:chExt cx="189855" cy="170876"/>
          </a:xfrm>
        </p:grpSpPr>
        <p:sp>
          <p:nvSpPr>
            <p:cNvPr name="Freeform 15" id="15"/>
            <p:cNvSpPr/>
            <p:nvPr/>
          </p:nvSpPr>
          <p:spPr>
            <a:xfrm flipH="false" flipV="false" rot="0">
              <a:off x="0" y="0"/>
              <a:ext cx="189855" cy="170876"/>
            </a:xfrm>
            <a:custGeom>
              <a:avLst/>
              <a:gdLst/>
              <a:ahLst/>
              <a:cxnLst/>
              <a:rect r="r" b="b" t="t" l="l"/>
              <a:pathLst>
                <a:path h="170876" w="189855">
                  <a:moveTo>
                    <a:pt x="85438" y="0"/>
                  </a:moveTo>
                  <a:lnTo>
                    <a:pt x="104417" y="0"/>
                  </a:lnTo>
                  <a:cubicBezTo>
                    <a:pt x="127077" y="0"/>
                    <a:pt x="148808" y="9001"/>
                    <a:pt x="164831" y="25024"/>
                  </a:cubicBezTo>
                  <a:cubicBezTo>
                    <a:pt x="180854" y="41047"/>
                    <a:pt x="189855" y="62779"/>
                    <a:pt x="189855" y="85438"/>
                  </a:cubicBezTo>
                  <a:lnTo>
                    <a:pt x="189855" y="85438"/>
                  </a:lnTo>
                  <a:cubicBezTo>
                    <a:pt x="189855" y="108098"/>
                    <a:pt x="180854" y="129829"/>
                    <a:pt x="164831" y="145852"/>
                  </a:cubicBezTo>
                  <a:cubicBezTo>
                    <a:pt x="148808" y="161875"/>
                    <a:pt x="127077" y="170876"/>
                    <a:pt x="104417" y="170876"/>
                  </a:cubicBezTo>
                  <a:lnTo>
                    <a:pt x="85438" y="170876"/>
                  </a:lnTo>
                  <a:cubicBezTo>
                    <a:pt x="62779" y="170876"/>
                    <a:pt x="41047" y="161875"/>
                    <a:pt x="25024" y="145852"/>
                  </a:cubicBezTo>
                  <a:cubicBezTo>
                    <a:pt x="9001" y="129829"/>
                    <a:pt x="0" y="108098"/>
                    <a:pt x="0" y="85438"/>
                  </a:cubicBezTo>
                  <a:lnTo>
                    <a:pt x="0" y="85438"/>
                  </a:lnTo>
                  <a:cubicBezTo>
                    <a:pt x="0" y="62779"/>
                    <a:pt x="9001" y="41047"/>
                    <a:pt x="25024" y="25024"/>
                  </a:cubicBezTo>
                  <a:cubicBezTo>
                    <a:pt x="41047" y="9001"/>
                    <a:pt x="62779" y="0"/>
                    <a:pt x="85438" y="0"/>
                  </a:cubicBezTo>
                  <a:close/>
                </a:path>
              </a:pathLst>
            </a:custGeom>
            <a:solidFill>
              <a:srgbClr val="CA4AD1"/>
            </a:solidFill>
          </p:spPr>
        </p:sp>
        <p:sp>
          <p:nvSpPr>
            <p:cNvPr name="TextBox 16" id="16"/>
            <p:cNvSpPr txBox="true"/>
            <p:nvPr/>
          </p:nvSpPr>
          <p:spPr>
            <a:xfrm>
              <a:off x="0" y="-47625"/>
              <a:ext cx="189855" cy="218501"/>
            </a:xfrm>
            <a:prstGeom prst="rect">
              <a:avLst/>
            </a:prstGeom>
          </p:spPr>
          <p:txBody>
            <a:bodyPr anchor="ctr" rtlCol="false" tIns="50800" lIns="50800" bIns="50800" rIns="50800"/>
            <a:lstStyle/>
            <a:p>
              <a:pPr algn="ctr">
                <a:lnSpc>
                  <a:spcPts val="3546"/>
                </a:lnSpc>
              </a:pPr>
            </a:p>
          </p:txBody>
        </p:sp>
      </p:grpSp>
      <p:grpSp>
        <p:nvGrpSpPr>
          <p:cNvPr name="Group 17" id="17"/>
          <p:cNvGrpSpPr/>
          <p:nvPr/>
        </p:nvGrpSpPr>
        <p:grpSpPr>
          <a:xfrm rot="0">
            <a:off x="637061" y="4057221"/>
            <a:ext cx="720856" cy="648796"/>
            <a:chOff x="0" y="0"/>
            <a:chExt cx="189855" cy="170876"/>
          </a:xfrm>
        </p:grpSpPr>
        <p:sp>
          <p:nvSpPr>
            <p:cNvPr name="Freeform 18" id="18"/>
            <p:cNvSpPr/>
            <p:nvPr/>
          </p:nvSpPr>
          <p:spPr>
            <a:xfrm flipH="false" flipV="false" rot="0">
              <a:off x="0" y="0"/>
              <a:ext cx="189855" cy="170876"/>
            </a:xfrm>
            <a:custGeom>
              <a:avLst/>
              <a:gdLst/>
              <a:ahLst/>
              <a:cxnLst/>
              <a:rect r="r" b="b" t="t" l="l"/>
              <a:pathLst>
                <a:path h="170876" w="189855">
                  <a:moveTo>
                    <a:pt x="85438" y="0"/>
                  </a:moveTo>
                  <a:lnTo>
                    <a:pt x="104417" y="0"/>
                  </a:lnTo>
                  <a:cubicBezTo>
                    <a:pt x="127077" y="0"/>
                    <a:pt x="148808" y="9001"/>
                    <a:pt x="164831" y="25024"/>
                  </a:cubicBezTo>
                  <a:cubicBezTo>
                    <a:pt x="180854" y="41047"/>
                    <a:pt x="189855" y="62779"/>
                    <a:pt x="189855" y="85438"/>
                  </a:cubicBezTo>
                  <a:lnTo>
                    <a:pt x="189855" y="85438"/>
                  </a:lnTo>
                  <a:cubicBezTo>
                    <a:pt x="189855" y="108098"/>
                    <a:pt x="180854" y="129829"/>
                    <a:pt x="164831" y="145852"/>
                  </a:cubicBezTo>
                  <a:cubicBezTo>
                    <a:pt x="148808" y="161875"/>
                    <a:pt x="127077" y="170876"/>
                    <a:pt x="104417" y="170876"/>
                  </a:cubicBezTo>
                  <a:lnTo>
                    <a:pt x="85438" y="170876"/>
                  </a:lnTo>
                  <a:cubicBezTo>
                    <a:pt x="62779" y="170876"/>
                    <a:pt x="41047" y="161875"/>
                    <a:pt x="25024" y="145852"/>
                  </a:cubicBezTo>
                  <a:cubicBezTo>
                    <a:pt x="9001" y="129829"/>
                    <a:pt x="0" y="108098"/>
                    <a:pt x="0" y="85438"/>
                  </a:cubicBezTo>
                  <a:lnTo>
                    <a:pt x="0" y="85438"/>
                  </a:lnTo>
                  <a:cubicBezTo>
                    <a:pt x="0" y="62779"/>
                    <a:pt x="9001" y="41047"/>
                    <a:pt x="25024" y="25024"/>
                  </a:cubicBezTo>
                  <a:cubicBezTo>
                    <a:pt x="41047" y="9001"/>
                    <a:pt x="62779" y="0"/>
                    <a:pt x="85438" y="0"/>
                  </a:cubicBezTo>
                  <a:close/>
                </a:path>
              </a:pathLst>
            </a:custGeom>
            <a:solidFill>
              <a:srgbClr val="CA4AD1"/>
            </a:solidFill>
          </p:spPr>
        </p:sp>
        <p:sp>
          <p:nvSpPr>
            <p:cNvPr name="TextBox 19" id="19"/>
            <p:cNvSpPr txBox="true"/>
            <p:nvPr/>
          </p:nvSpPr>
          <p:spPr>
            <a:xfrm>
              <a:off x="0" y="-47625"/>
              <a:ext cx="189855" cy="218501"/>
            </a:xfrm>
            <a:prstGeom prst="rect">
              <a:avLst/>
            </a:prstGeom>
          </p:spPr>
          <p:txBody>
            <a:bodyPr anchor="ctr" rtlCol="false" tIns="50800" lIns="50800" bIns="50800" rIns="50800"/>
            <a:lstStyle/>
            <a:p>
              <a:pPr algn="ctr">
                <a:lnSpc>
                  <a:spcPts val="3546"/>
                </a:lnSpc>
              </a:pPr>
            </a:p>
          </p:txBody>
        </p:sp>
      </p:grpSp>
      <p:grpSp>
        <p:nvGrpSpPr>
          <p:cNvPr name="Group 20" id="20"/>
          <p:cNvGrpSpPr/>
          <p:nvPr/>
        </p:nvGrpSpPr>
        <p:grpSpPr>
          <a:xfrm rot="0">
            <a:off x="12372036" y="943903"/>
            <a:ext cx="720856" cy="648796"/>
            <a:chOff x="0" y="0"/>
            <a:chExt cx="189855" cy="170876"/>
          </a:xfrm>
        </p:grpSpPr>
        <p:sp>
          <p:nvSpPr>
            <p:cNvPr name="Freeform 21" id="21"/>
            <p:cNvSpPr/>
            <p:nvPr/>
          </p:nvSpPr>
          <p:spPr>
            <a:xfrm flipH="false" flipV="false" rot="0">
              <a:off x="0" y="0"/>
              <a:ext cx="189855" cy="170876"/>
            </a:xfrm>
            <a:custGeom>
              <a:avLst/>
              <a:gdLst/>
              <a:ahLst/>
              <a:cxnLst/>
              <a:rect r="r" b="b" t="t" l="l"/>
              <a:pathLst>
                <a:path h="170876" w="189855">
                  <a:moveTo>
                    <a:pt x="85438" y="0"/>
                  </a:moveTo>
                  <a:lnTo>
                    <a:pt x="104417" y="0"/>
                  </a:lnTo>
                  <a:cubicBezTo>
                    <a:pt x="127077" y="0"/>
                    <a:pt x="148808" y="9001"/>
                    <a:pt x="164831" y="25024"/>
                  </a:cubicBezTo>
                  <a:cubicBezTo>
                    <a:pt x="180854" y="41047"/>
                    <a:pt x="189855" y="62779"/>
                    <a:pt x="189855" y="85438"/>
                  </a:cubicBezTo>
                  <a:lnTo>
                    <a:pt x="189855" y="85438"/>
                  </a:lnTo>
                  <a:cubicBezTo>
                    <a:pt x="189855" y="108098"/>
                    <a:pt x="180854" y="129829"/>
                    <a:pt x="164831" y="145852"/>
                  </a:cubicBezTo>
                  <a:cubicBezTo>
                    <a:pt x="148808" y="161875"/>
                    <a:pt x="127077" y="170876"/>
                    <a:pt x="104417" y="170876"/>
                  </a:cubicBezTo>
                  <a:lnTo>
                    <a:pt x="85438" y="170876"/>
                  </a:lnTo>
                  <a:cubicBezTo>
                    <a:pt x="62779" y="170876"/>
                    <a:pt x="41047" y="161875"/>
                    <a:pt x="25024" y="145852"/>
                  </a:cubicBezTo>
                  <a:cubicBezTo>
                    <a:pt x="9001" y="129829"/>
                    <a:pt x="0" y="108098"/>
                    <a:pt x="0" y="85438"/>
                  </a:cubicBezTo>
                  <a:lnTo>
                    <a:pt x="0" y="85438"/>
                  </a:lnTo>
                  <a:cubicBezTo>
                    <a:pt x="0" y="62779"/>
                    <a:pt x="9001" y="41047"/>
                    <a:pt x="25024" y="25024"/>
                  </a:cubicBezTo>
                  <a:cubicBezTo>
                    <a:pt x="41047" y="9001"/>
                    <a:pt x="62779" y="0"/>
                    <a:pt x="85438" y="0"/>
                  </a:cubicBezTo>
                  <a:close/>
                </a:path>
              </a:pathLst>
            </a:custGeom>
            <a:solidFill>
              <a:srgbClr val="CA4AD1"/>
            </a:solidFill>
          </p:spPr>
        </p:sp>
        <p:sp>
          <p:nvSpPr>
            <p:cNvPr name="TextBox 22" id="22"/>
            <p:cNvSpPr txBox="true"/>
            <p:nvPr/>
          </p:nvSpPr>
          <p:spPr>
            <a:xfrm>
              <a:off x="0" y="-47625"/>
              <a:ext cx="189855" cy="218501"/>
            </a:xfrm>
            <a:prstGeom prst="rect">
              <a:avLst/>
            </a:prstGeom>
          </p:spPr>
          <p:txBody>
            <a:bodyPr anchor="ctr" rtlCol="false" tIns="50800" lIns="50800" bIns="50800" rIns="50800"/>
            <a:lstStyle/>
            <a:p>
              <a:pPr algn="ctr">
                <a:lnSpc>
                  <a:spcPts val="3546"/>
                </a:lnSpc>
              </a:pPr>
            </a:p>
          </p:txBody>
        </p:sp>
      </p:grpSp>
      <p:grpSp>
        <p:nvGrpSpPr>
          <p:cNvPr name="Group 23" id="23"/>
          <p:cNvGrpSpPr/>
          <p:nvPr/>
        </p:nvGrpSpPr>
        <p:grpSpPr>
          <a:xfrm rot="0">
            <a:off x="12393044" y="4118639"/>
            <a:ext cx="720856" cy="648796"/>
            <a:chOff x="0" y="0"/>
            <a:chExt cx="189855" cy="170876"/>
          </a:xfrm>
        </p:grpSpPr>
        <p:sp>
          <p:nvSpPr>
            <p:cNvPr name="Freeform 24" id="24"/>
            <p:cNvSpPr/>
            <p:nvPr/>
          </p:nvSpPr>
          <p:spPr>
            <a:xfrm flipH="false" flipV="false" rot="0">
              <a:off x="0" y="0"/>
              <a:ext cx="189855" cy="170876"/>
            </a:xfrm>
            <a:custGeom>
              <a:avLst/>
              <a:gdLst/>
              <a:ahLst/>
              <a:cxnLst/>
              <a:rect r="r" b="b" t="t" l="l"/>
              <a:pathLst>
                <a:path h="170876" w="189855">
                  <a:moveTo>
                    <a:pt x="85438" y="0"/>
                  </a:moveTo>
                  <a:lnTo>
                    <a:pt x="104417" y="0"/>
                  </a:lnTo>
                  <a:cubicBezTo>
                    <a:pt x="127077" y="0"/>
                    <a:pt x="148808" y="9001"/>
                    <a:pt x="164831" y="25024"/>
                  </a:cubicBezTo>
                  <a:cubicBezTo>
                    <a:pt x="180854" y="41047"/>
                    <a:pt x="189855" y="62779"/>
                    <a:pt x="189855" y="85438"/>
                  </a:cubicBezTo>
                  <a:lnTo>
                    <a:pt x="189855" y="85438"/>
                  </a:lnTo>
                  <a:cubicBezTo>
                    <a:pt x="189855" y="108098"/>
                    <a:pt x="180854" y="129829"/>
                    <a:pt x="164831" y="145852"/>
                  </a:cubicBezTo>
                  <a:cubicBezTo>
                    <a:pt x="148808" y="161875"/>
                    <a:pt x="127077" y="170876"/>
                    <a:pt x="104417" y="170876"/>
                  </a:cubicBezTo>
                  <a:lnTo>
                    <a:pt x="85438" y="170876"/>
                  </a:lnTo>
                  <a:cubicBezTo>
                    <a:pt x="62779" y="170876"/>
                    <a:pt x="41047" y="161875"/>
                    <a:pt x="25024" y="145852"/>
                  </a:cubicBezTo>
                  <a:cubicBezTo>
                    <a:pt x="9001" y="129829"/>
                    <a:pt x="0" y="108098"/>
                    <a:pt x="0" y="85438"/>
                  </a:cubicBezTo>
                  <a:lnTo>
                    <a:pt x="0" y="85438"/>
                  </a:lnTo>
                  <a:cubicBezTo>
                    <a:pt x="0" y="62779"/>
                    <a:pt x="9001" y="41047"/>
                    <a:pt x="25024" y="25024"/>
                  </a:cubicBezTo>
                  <a:cubicBezTo>
                    <a:pt x="41047" y="9001"/>
                    <a:pt x="62779" y="0"/>
                    <a:pt x="85438" y="0"/>
                  </a:cubicBezTo>
                  <a:close/>
                </a:path>
              </a:pathLst>
            </a:custGeom>
            <a:solidFill>
              <a:srgbClr val="CA4AD1"/>
            </a:solidFill>
          </p:spPr>
        </p:sp>
        <p:sp>
          <p:nvSpPr>
            <p:cNvPr name="TextBox 25" id="25"/>
            <p:cNvSpPr txBox="true"/>
            <p:nvPr/>
          </p:nvSpPr>
          <p:spPr>
            <a:xfrm>
              <a:off x="0" y="-47625"/>
              <a:ext cx="189855" cy="218501"/>
            </a:xfrm>
            <a:prstGeom prst="rect">
              <a:avLst/>
            </a:prstGeom>
          </p:spPr>
          <p:txBody>
            <a:bodyPr anchor="ctr" rtlCol="false" tIns="50800" lIns="50800" bIns="50800" rIns="50800"/>
            <a:lstStyle/>
            <a:p>
              <a:pPr algn="ctr">
                <a:lnSpc>
                  <a:spcPts val="3546"/>
                </a:lnSpc>
              </a:pPr>
            </a:p>
          </p:txBody>
        </p:sp>
      </p:grpSp>
      <p:sp>
        <p:nvSpPr>
          <p:cNvPr name="Freeform 26" id="26"/>
          <p:cNvSpPr/>
          <p:nvPr/>
        </p:nvSpPr>
        <p:spPr>
          <a:xfrm flipH="false" flipV="false" rot="-3530809">
            <a:off x="-1570546" y="7070682"/>
            <a:ext cx="2873124" cy="5430302"/>
          </a:xfrm>
          <a:custGeom>
            <a:avLst/>
            <a:gdLst/>
            <a:ahLst/>
            <a:cxnLst/>
            <a:rect r="r" b="b" t="t" l="l"/>
            <a:pathLst>
              <a:path h="5430302" w="2873124">
                <a:moveTo>
                  <a:pt x="0" y="0"/>
                </a:moveTo>
                <a:lnTo>
                  <a:pt x="2873123" y="0"/>
                </a:lnTo>
                <a:lnTo>
                  <a:pt x="2873123" y="5430302"/>
                </a:lnTo>
                <a:lnTo>
                  <a:pt x="0" y="54303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7" id="27"/>
          <p:cNvSpPr/>
          <p:nvPr/>
        </p:nvSpPr>
        <p:spPr>
          <a:xfrm flipH="false" flipV="false" rot="-3530809">
            <a:off x="17580073" y="-1521356"/>
            <a:ext cx="2873124" cy="5430302"/>
          </a:xfrm>
          <a:custGeom>
            <a:avLst/>
            <a:gdLst/>
            <a:ahLst/>
            <a:cxnLst/>
            <a:rect r="r" b="b" t="t" l="l"/>
            <a:pathLst>
              <a:path h="5430302" w="2873124">
                <a:moveTo>
                  <a:pt x="0" y="0"/>
                </a:moveTo>
                <a:lnTo>
                  <a:pt x="2873124" y="0"/>
                </a:lnTo>
                <a:lnTo>
                  <a:pt x="2873124" y="5430302"/>
                </a:lnTo>
                <a:lnTo>
                  <a:pt x="0" y="54303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8" id="28"/>
          <p:cNvSpPr txBox="true"/>
          <p:nvPr/>
        </p:nvSpPr>
        <p:spPr>
          <a:xfrm rot="0">
            <a:off x="716213" y="1180271"/>
            <a:ext cx="562552" cy="503776"/>
          </a:xfrm>
          <a:prstGeom prst="rect">
            <a:avLst/>
          </a:prstGeom>
        </p:spPr>
        <p:txBody>
          <a:bodyPr anchor="t" rtlCol="false" tIns="0" lIns="0" bIns="0" rIns="0">
            <a:spAutoFit/>
          </a:bodyPr>
          <a:lstStyle/>
          <a:p>
            <a:pPr algn="ctr">
              <a:lnSpc>
                <a:spcPts val="4109"/>
              </a:lnSpc>
            </a:pPr>
            <a:r>
              <a:rPr lang="en-US" sz="3303">
                <a:solidFill>
                  <a:srgbClr val="FFFFFF"/>
                </a:solidFill>
                <a:latin typeface="Mina"/>
                <a:ea typeface="Mina"/>
                <a:cs typeface="Mina"/>
                <a:sym typeface="Mina"/>
              </a:rPr>
              <a:t>01</a:t>
            </a:r>
          </a:p>
        </p:txBody>
      </p:sp>
      <p:sp>
        <p:nvSpPr>
          <p:cNvPr name="TextBox 29" id="29"/>
          <p:cNvSpPr txBox="true"/>
          <p:nvPr/>
        </p:nvSpPr>
        <p:spPr>
          <a:xfrm rot="0">
            <a:off x="716213" y="4202241"/>
            <a:ext cx="562552" cy="503776"/>
          </a:xfrm>
          <a:prstGeom prst="rect">
            <a:avLst/>
          </a:prstGeom>
        </p:spPr>
        <p:txBody>
          <a:bodyPr anchor="t" rtlCol="false" tIns="0" lIns="0" bIns="0" rIns="0">
            <a:spAutoFit/>
          </a:bodyPr>
          <a:lstStyle/>
          <a:p>
            <a:pPr algn="ctr">
              <a:lnSpc>
                <a:spcPts val="4109"/>
              </a:lnSpc>
            </a:pPr>
            <a:r>
              <a:rPr lang="en-US" sz="3303">
                <a:solidFill>
                  <a:srgbClr val="FFFFFF"/>
                </a:solidFill>
                <a:latin typeface="Mina"/>
                <a:ea typeface="Mina"/>
                <a:cs typeface="Mina"/>
                <a:sym typeface="Mina"/>
              </a:rPr>
              <a:t>03</a:t>
            </a:r>
          </a:p>
        </p:txBody>
      </p:sp>
      <p:sp>
        <p:nvSpPr>
          <p:cNvPr name="TextBox 30" id="30"/>
          <p:cNvSpPr txBox="true"/>
          <p:nvPr/>
        </p:nvSpPr>
        <p:spPr>
          <a:xfrm rot="0">
            <a:off x="12451188" y="1088923"/>
            <a:ext cx="562552" cy="503776"/>
          </a:xfrm>
          <a:prstGeom prst="rect">
            <a:avLst/>
          </a:prstGeom>
        </p:spPr>
        <p:txBody>
          <a:bodyPr anchor="t" rtlCol="false" tIns="0" lIns="0" bIns="0" rIns="0">
            <a:spAutoFit/>
          </a:bodyPr>
          <a:lstStyle/>
          <a:p>
            <a:pPr algn="ctr">
              <a:lnSpc>
                <a:spcPts val="4109"/>
              </a:lnSpc>
            </a:pPr>
            <a:r>
              <a:rPr lang="en-US" sz="3303">
                <a:solidFill>
                  <a:srgbClr val="FFFFFF"/>
                </a:solidFill>
                <a:latin typeface="Mina"/>
                <a:ea typeface="Mina"/>
                <a:cs typeface="Mina"/>
                <a:sym typeface="Mina"/>
              </a:rPr>
              <a:t>02</a:t>
            </a:r>
          </a:p>
        </p:txBody>
      </p:sp>
      <p:sp>
        <p:nvSpPr>
          <p:cNvPr name="TextBox 31" id="31"/>
          <p:cNvSpPr txBox="true"/>
          <p:nvPr/>
        </p:nvSpPr>
        <p:spPr>
          <a:xfrm rot="0">
            <a:off x="12472197" y="4263658"/>
            <a:ext cx="562552" cy="503776"/>
          </a:xfrm>
          <a:prstGeom prst="rect">
            <a:avLst/>
          </a:prstGeom>
        </p:spPr>
        <p:txBody>
          <a:bodyPr anchor="t" rtlCol="false" tIns="0" lIns="0" bIns="0" rIns="0">
            <a:spAutoFit/>
          </a:bodyPr>
          <a:lstStyle/>
          <a:p>
            <a:pPr algn="ctr">
              <a:lnSpc>
                <a:spcPts val="4109"/>
              </a:lnSpc>
            </a:pPr>
            <a:r>
              <a:rPr lang="en-US" sz="3303">
                <a:solidFill>
                  <a:srgbClr val="FFFFFF"/>
                </a:solidFill>
                <a:latin typeface="Mina"/>
                <a:ea typeface="Mina"/>
                <a:cs typeface="Mina"/>
                <a:sym typeface="Mina"/>
              </a:rPr>
              <a:t>04</a:t>
            </a:r>
          </a:p>
        </p:txBody>
      </p:sp>
      <p:sp>
        <p:nvSpPr>
          <p:cNvPr name="TextBox 32" id="32"/>
          <p:cNvSpPr txBox="true"/>
          <p:nvPr/>
        </p:nvSpPr>
        <p:spPr>
          <a:xfrm rot="0">
            <a:off x="858790" y="1680231"/>
            <a:ext cx="5090855" cy="2222445"/>
          </a:xfrm>
          <a:prstGeom prst="rect">
            <a:avLst/>
          </a:prstGeom>
        </p:spPr>
        <p:txBody>
          <a:bodyPr anchor="t" rtlCol="false" tIns="0" lIns="0" bIns="0" rIns="0">
            <a:spAutoFit/>
          </a:bodyPr>
          <a:lstStyle/>
          <a:p>
            <a:pPr algn="l">
              <a:lnSpc>
                <a:spcPts val="3717"/>
              </a:lnSpc>
            </a:pPr>
            <a:r>
              <a:rPr lang="en-US" sz="2352">
                <a:solidFill>
                  <a:srgbClr val="FFFFFF"/>
                </a:solidFill>
                <a:latin typeface="Mukta Light"/>
                <a:ea typeface="Mukta Light"/>
                <a:cs typeface="Mukta Light"/>
                <a:sym typeface="Mukta Light"/>
              </a:rPr>
              <a:t>AI Processing Chip – Runs machine learning algorithms to analyze real-time health data and adjust drug dosage accordingly.</a:t>
            </a:r>
          </a:p>
          <a:p>
            <a:pPr algn="l">
              <a:lnSpc>
                <a:spcPts val="2785"/>
              </a:lnSpc>
            </a:pPr>
          </a:p>
        </p:txBody>
      </p:sp>
      <p:sp>
        <p:nvSpPr>
          <p:cNvPr name="TextBox 33" id="33"/>
          <p:cNvSpPr txBox="true"/>
          <p:nvPr/>
        </p:nvSpPr>
        <p:spPr>
          <a:xfrm rot="0">
            <a:off x="637061" y="5035893"/>
            <a:ext cx="5534313" cy="1629905"/>
          </a:xfrm>
          <a:prstGeom prst="rect">
            <a:avLst/>
          </a:prstGeom>
        </p:spPr>
        <p:txBody>
          <a:bodyPr anchor="t" rtlCol="false" tIns="0" lIns="0" bIns="0" rIns="0">
            <a:spAutoFit/>
          </a:bodyPr>
          <a:lstStyle/>
          <a:p>
            <a:pPr algn="l">
              <a:lnSpc>
                <a:spcPts val="3724"/>
              </a:lnSpc>
            </a:pPr>
            <a:r>
              <a:rPr lang="en-US" sz="2357">
                <a:solidFill>
                  <a:srgbClr val="FFFFFF"/>
                </a:solidFill>
                <a:latin typeface="Mukta Light"/>
                <a:ea typeface="Mukta Light"/>
                <a:cs typeface="Mukta Light"/>
                <a:sym typeface="Mukta Light"/>
              </a:rPr>
              <a:t>Stores Alzheimer’s medication and ensures controlled, precise drug release as needed.</a:t>
            </a:r>
          </a:p>
          <a:p>
            <a:pPr algn="l">
              <a:lnSpc>
                <a:spcPts val="2791"/>
              </a:lnSpc>
            </a:pPr>
          </a:p>
          <a:p>
            <a:pPr algn="l">
              <a:lnSpc>
                <a:spcPts val="2791"/>
              </a:lnSpc>
            </a:pPr>
          </a:p>
        </p:txBody>
      </p:sp>
      <p:sp>
        <p:nvSpPr>
          <p:cNvPr name="TextBox 34" id="34"/>
          <p:cNvSpPr txBox="true"/>
          <p:nvPr/>
        </p:nvSpPr>
        <p:spPr>
          <a:xfrm rot="0">
            <a:off x="12875246" y="1522253"/>
            <a:ext cx="5456470" cy="2263010"/>
          </a:xfrm>
          <a:prstGeom prst="rect">
            <a:avLst/>
          </a:prstGeom>
        </p:spPr>
        <p:txBody>
          <a:bodyPr anchor="t" rtlCol="false" tIns="0" lIns="0" bIns="0" rIns="0">
            <a:spAutoFit/>
          </a:bodyPr>
          <a:lstStyle/>
          <a:p>
            <a:pPr algn="l">
              <a:lnSpc>
                <a:spcPts val="3771"/>
              </a:lnSpc>
            </a:pPr>
            <a:r>
              <a:rPr lang="en-US" sz="2387">
                <a:solidFill>
                  <a:srgbClr val="FFFFFF"/>
                </a:solidFill>
                <a:latin typeface="Mukta Light"/>
                <a:ea typeface="Mukta Light"/>
                <a:cs typeface="Mukta Light"/>
                <a:sym typeface="Mukta Light"/>
              </a:rPr>
              <a:t>Detects brain activity (EEG), heart rate, body temperature, pH levels, and movement to monitor the patient’s condition.</a:t>
            </a:r>
          </a:p>
          <a:p>
            <a:pPr algn="l">
              <a:lnSpc>
                <a:spcPts val="2826"/>
              </a:lnSpc>
            </a:pPr>
          </a:p>
        </p:txBody>
      </p:sp>
      <p:sp>
        <p:nvSpPr>
          <p:cNvPr name="TextBox 35" id="35"/>
          <p:cNvSpPr txBox="true"/>
          <p:nvPr/>
        </p:nvSpPr>
        <p:spPr>
          <a:xfrm rot="0">
            <a:off x="12917263" y="4776959"/>
            <a:ext cx="4883884" cy="1750517"/>
          </a:xfrm>
          <a:prstGeom prst="rect">
            <a:avLst/>
          </a:prstGeom>
        </p:spPr>
        <p:txBody>
          <a:bodyPr anchor="t" rtlCol="false" tIns="0" lIns="0" bIns="0" rIns="0">
            <a:spAutoFit/>
          </a:bodyPr>
          <a:lstStyle/>
          <a:p>
            <a:pPr algn="l">
              <a:lnSpc>
                <a:spcPts val="3717"/>
              </a:lnSpc>
            </a:pPr>
            <a:r>
              <a:rPr lang="en-US" sz="2352">
                <a:solidFill>
                  <a:srgbClr val="FFFFFF"/>
                </a:solidFill>
                <a:latin typeface="Mukta Light"/>
                <a:ea typeface="Mukta Light"/>
                <a:cs typeface="Mukta Light"/>
                <a:sym typeface="Mukta Light"/>
              </a:rPr>
              <a:t> Uses micro-pumps or dissolvable membranes to gradually release medicine at the right time and dosage.</a:t>
            </a:r>
          </a:p>
          <a:p>
            <a:pPr algn="l">
              <a:lnSpc>
                <a:spcPts val="2785"/>
              </a:lnSpc>
            </a:pPr>
          </a:p>
        </p:txBody>
      </p:sp>
      <p:sp>
        <p:nvSpPr>
          <p:cNvPr name="TextBox 36" id="36"/>
          <p:cNvSpPr txBox="true"/>
          <p:nvPr/>
        </p:nvSpPr>
        <p:spPr>
          <a:xfrm rot="0">
            <a:off x="1668405" y="1087933"/>
            <a:ext cx="3979090" cy="321700"/>
          </a:xfrm>
          <a:prstGeom prst="rect">
            <a:avLst/>
          </a:prstGeom>
        </p:spPr>
        <p:txBody>
          <a:bodyPr anchor="t" rtlCol="false" tIns="0" lIns="0" bIns="0" rIns="0">
            <a:spAutoFit/>
          </a:bodyPr>
          <a:lstStyle/>
          <a:p>
            <a:pPr algn="l">
              <a:lnSpc>
                <a:spcPts val="2599"/>
              </a:lnSpc>
            </a:pPr>
            <a:r>
              <a:rPr lang="en-US" b="true" sz="2089">
                <a:solidFill>
                  <a:srgbClr val="FFFFFF"/>
                </a:solidFill>
                <a:latin typeface="Mina Bold"/>
                <a:ea typeface="Mina Bold"/>
                <a:cs typeface="Mina Bold"/>
                <a:sym typeface="Mina Bold"/>
              </a:rPr>
              <a:t> AI Processing chip</a:t>
            </a:r>
          </a:p>
        </p:txBody>
      </p:sp>
      <p:sp>
        <p:nvSpPr>
          <p:cNvPr name="TextBox 37" id="37"/>
          <p:cNvSpPr txBox="true"/>
          <p:nvPr/>
        </p:nvSpPr>
        <p:spPr>
          <a:xfrm rot="0">
            <a:off x="1668405" y="4265620"/>
            <a:ext cx="3979090" cy="320959"/>
          </a:xfrm>
          <a:prstGeom prst="rect">
            <a:avLst/>
          </a:prstGeom>
        </p:spPr>
        <p:txBody>
          <a:bodyPr anchor="t" rtlCol="false" tIns="0" lIns="0" bIns="0" rIns="0">
            <a:spAutoFit/>
          </a:bodyPr>
          <a:lstStyle/>
          <a:p>
            <a:pPr algn="l">
              <a:lnSpc>
                <a:spcPts val="2599"/>
              </a:lnSpc>
            </a:pPr>
            <a:r>
              <a:rPr lang="en-US" b="true" sz="2089">
                <a:solidFill>
                  <a:srgbClr val="FFFFFF"/>
                </a:solidFill>
                <a:latin typeface="Mina Bold"/>
                <a:ea typeface="Mina Bold"/>
                <a:cs typeface="Mina Bold"/>
                <a:sym typeface="Mina Bold"/>
              </a:rPr>
              <a:t>Microfluidic Drug Reservoir </a:t>
            </a:r>
          </a:p>
        </p:txBody>
      </p:sp>
      <p:sp>
        <p:nvSpPr>
          <p:cNvPr name="TextBox 38" id="38"/>
          <p:cNvSpPr txBox="true"/>
          <p:nvPr/>
        </p:nvSpPr>
        <p:spPr>
          <a:xfrm rot="0">
            <a:off x="13443581" y="1159675"/>
            <a:ext cx="4470297" cy="320959"/>
          </a:xfrm>
          <a:prstGeom prst="rect">
            <a:avLst/>
          </a:prstGeom>
        </p:spPr>
        <p:txBody>
          <a:bodyPr anchor="t" rtlCol="false" tIns="0" lIns="0" bIns="0" rIns="0">
            <a:spAutoFit/>
          </a:bodyPr>
          <a:lstStyle/>
          <a:p>
            <a:pPr algn="l">
              <a:lnSpc>
                <a:spcPts val="2599"/>
              </a:lnSpc>
            </a:pPr>
            <a:r>
              <a:rPr lang="en-US" b="true" sz="2089">
                <a:solidFill>
                  <a:srgbClr val="FFFFFF"/>
                </a:solidFill>
                <a:latin typeface="Mina Bold"/>
                <a:ea typeface="Mina Bold"/>
                <a:cs typeface="Mina Bold"/>
                <a:sym typeface="Mina Bold"/>
              </a:rPr>
              <a:t> BIiosensors</a:t>
            </a:r>
          </a:p>
        </p:txBody>
      </p:sp>
      <p:sp>
        <p:nvSpPr>
          <p:cNvPr name="TextBox 39" id="39"/>
          <p:cNvSpPr txBox="true"/>
          <p:nvPr/>
        </p:nvSpPr>
        <p:spPr>
          <a:xfrm rot="0">
            <a:off x="13464589" y="4277795"/>
            <a:ext cx="4470297" cy="320959"/>
          </a:xfrm>
          <a:prstGeom prst="rect">
            <a:avLst/>
          </a:prstGeom>
        </p:spPr>
        <p:txBody>
          <a:bodyPr anchor="t" rtlCol="false" tIns="0" lIns="0" bIns="0" rIns="0">
            <a:spAutoFit/>
          </a:bodyPr>
          <a:lstStyle/>
          <a:p>
            <a:pPr algn="l">
              <a:lnSpc>
                <a:spcPts val="2599"/>
              </a:lnSpc>
            </a:pPr>
            <a:r>
              <a:rPr lang="en-US" b="true" sz="2089">
                <a:solidFill>
                  <a:srgbClr val="FFFFFF"/>
                </a:solidFill>
                <a:latin typeface="Mina Bold"/>
                <a:ea typeface="Mina Bold"/>
                <a:cs typeface="Mina Bold"/>
                <a:sym typeface="Mina Bold"/>
              </a:rPr>
              <a:t>Controlled Drug Release System</a:t>
            </a:r>
          </a:p>
        </p:txBody>
      </p:sp>
      <p:grpSp>
        <p:nvGrpSpPr>
          <p:cNvPr name="Group 40" id="40"/>
          <p:cNvGrpSpPr/>
          <p:nvPr/>
        </p:nvGrpSpPr>
        <p:grpSpPr>
          <a:xfrm rot="0">
            <a:off x="429916" y="7151818"/>
            <a:ext cx="5585197" cy="2722563"/>
            <a:chOff x="0" y="0"/>
            <a:chExt cx="1470998" cy="717054"/>
          </a:xfrm>
        </p:grpSpPr>
        <p:sp>
          <p:nvSpPr>
            <p:cNvPr name="Freeform 41" id="41"/>
            <p:cNvSpPr/>
            <p:nvPr/>
          </p:nvSpPr>
          <p:spPr>
            <a:xfrm flipH="false" flipV="false" rot="0">
              <a:off x="0" y="0"/>
              <a:ext cx="1470998" cy="717054"/>
            </a:xfrm>
            <a:custGeom>
              <a:avLst/>
              <a:gdLst/>
              <a:ahLst/>
              <a:cxnLst/>
              <a:rect r="r" b="b" t="t" l="l"/>
              <a:pathLst>
                <a:path h="717054" w="1470998">
                  <a:moveTo>
                    <a:pt x="15248" y="0"/>
                  </a:moveTo>
                  <a:lnTo>
                    <a:pt x="1455751" y="0"/>
                  </a:lnTo>
                  <a:cubicBezTo>
                    <a:pt x="1464172" y="0"/>
                    <a:pt x="1470998" y="6827"/>
                    <a:pt x="1470998" y="15248"/>
                  </a:cubicBezTo>
                  <a:lnTo>
                    <a:pt x="1470998" y="701806"/>
                  </a:lnTo>
                  <a:cubicBezTo>
                    <a:pt x="1470998" y="710227"/>
                    <a:pt x="1464172" y="717054"/>
                    <a:pt x="1455751" y="717054"/>
                  </a:cubicBezTo>
                  <a:lnTo>
                    <a:pt x="15248" y="717054"/>
                  </a:lnTo>
                  <a:cubicBezTo>
                    <a:pt x="6827" y="717054"/>
                    <a:pt x="0" y="710227"/>
                    <a:pt x="0" y="701806"/>
                  </a:cubicBezTo>
                  <a:lnTo>
                    <a:pt x="0" y="15248"/>
                  </a:lnTo>
                  <a:cubicBezTo>
                    <a:pt x="0" y="6827"/>
                    <a:pt x="6827" y="0"/>
                    <a:pt x="15248" y="0"/>
                  </a:cubicBezTo>
                  <a:close/>
                </a:path>
              </a:pathLst>
            </a:custGeom>
            <a:solidFill>
              <a:srgbClr val="532C49">
                <a:alpha val="41961"/>
              </a:srgbClr>
            </a:solidFill>
          </p:spPr>
        </p:sp>
        <p:sp>
          <p:nvSpPr>
            <p:cNvPr name="TextBox 42" id="42"/>
            <p:cNvSpPr txBox="true"/>
            <p:nvPr/>
          </p:nvSpPr>
          <p:spPr>
            <a:xfrm>
              <a:off x="0" y="-47625"/>
              <a:ext cx="1470998" cy="764679"/>
            </a:xfrm>
            <a:prstGeom prst="rect">
              <a:avLst/>
            </a:prstGeom>
          </p:spPr>
          <p:txBody>
            <a:bodyPr anchor="ctr" rtlCol="false" tIns="50800" lIns="50800" bIns="50800" rIns="50800"/>
            <a:lstStyle/>
            <a:p>
              <a:pPr algn="ctr">
                <a:lnSpc>
                  <a:spcPts val="3546"/>
                </a:lnSpc>
              </a:pPr>
            </a:p>
          </p:txBody>
        </p:sp>
      </p:grpSp>
      <p:grpSp>
        <p:nvGrpSpPr>
          <p:cNvPr name="Group 43" id="43"/>
          <p:cNvGrpSpPr/>
          <p:nvPr/>
        </p:nvGrpSpPr>
        <p:grpSpPr>
          <a:xfrm rot="0">
            <a:off x="12393044" y="7170540"/>
            <a:ext cx="5585197" cy="2722563"/>
            <a:chOff x="0" y="0"/>
            <a:chExt cx="1470998" cy="717054"/>
          </a:xfrm>
        </p:grpSpPr>
        <p:sp>
          <p:nvSpPr>
            <p:cNvPr name="Freeform 44" id="44"/>
            <p:cNvSpPr/>
            <p:nvPr/>
          </p:nvSpPr>
          <p:spPr>
            <a:xfrm flipH="false" flipV="false" rot="0">
              <a:off x="0" y="0"/>
              <a:ext cx="1470998" cy="717054"/>
            </a:xfrm>
            <a:custGeom>
              <a:avLst/>
              <a:gdLst/>
              <a:ahLst/>
              <a:cxnLst/>
              <a:rect r="r" b="b" t="t" l="l"/>
              <a:pathLst>
                <a:path h="717054" w="1470998">
                  <a:moveTo>
                    <a:pt x="15248" y="0"/>
                  </a:moveTo>
                  <a:lnTo>
                    <a:pt x="1455751" y="0"/>
                  </a:lnTo>
                  <a:cubicBezTo>
                    <a:pt x="1464172" y="0"/>
                    <a:pt x="1470998" y="6827"/>
                    <a:pt x="1470998" y="15248"/>
                  </a:cubicBezTo>
                  <a:lnTo>
                    <a:pt x="1470998" y="701806"/>
                  </a:lnTo>
                  <a:cubicBezTo>
                    <a:pt x="1470998" y="710227"/>
                    <a:pt x="1464172" y="717054"/>
                    <a:pt x="1455751" y="717054"/>
                  </a:cubicBezTo>
                  <a:lnTo>
                    <a:pt x="15248" y="717054"/>
                  </a:lnTo>
                  <a:cubicBezTo>
                    <a:pt x="6827" y="717054"/>
                    <a:pt x="0" y="710227"/>
                    <a:pt x="0" y="701806"/>
                  </a:cubicBezTo>
                  <a:lnTo>
                    <a:pt x="0" y="15248"/>
                  </a:lnTo>
                  <a:cubicBezTo>
                    <a:pt x="0" y="6827"/>
                    <a:pt x="6827" y="0"/>
                    <a:pt x="15248" y="0"/>
                  </a:cubicBezTo>
                  <a:close/>
                </a:path>
              </a:pathLst>
            </a:custGeom>
            <a:solidFill>
              <a:srgbClr val="532C49">
                <a:alpha val="41961"/>
              </a:srgbClr>
            </a:solidFill>
          </p:spPr>
        </p:sp>
        <p:sp>
          <p:nvSpPr>
            <p:cNvPr name="TextBox 45" id="45"/>
            <p:cNvSpPr txBox="true"/>
            <p:nvPr/>
          </p:nvSpPr>
          <p:spPr>
            <a:xfrm>
              <a:off x="0" y="-47625"/>
              <a:ext cx="1470998" cy="764679"/>
            </a:xfrm>
            <a:prstGeom prst="rect">
              <a:avLst/>
            </a:prstGeom>
          </p:spPr>
          <p:txBody>
            <a:bodyPr anchor="ctr" rtlCol="false" tIns="50800" lIns="50800" bIns="50800" rIns="50800"/>
            <a:lstStyle/>
            <a:p>
              <a:pPr algn="ctr">
                <a:lnSpc>
                  <a:spcPts val="3546"/>
                </a:lnSpc>
              </a:pPr>
            </a:p>
          </p:txBody>
        </p:sp>
      </p:grpSp>
      <p:grpSp>
        <p:nvGrpSpPr>
          <p:cNvPr name="Group 46" id="46"/>
          <p:cNvGrpSpPr/>
          <p:nvPr/>
        </p:nvGrpSpPr>
        <p:grpSpPr>
          <a:xfrm rot="0">
            <a:off x="637061" y="7305230"/>
            <a:ext cx="720856" cy="648796"/>
            <a:chOff x="0" y="0"/>
            <a:chExt cx="189855" cy="170876"/>
          </a:xfrm>
        </p:grpSpPr>
        <p:sp>
          <p:nvSpPr>
            <p:cNvPr name="Freeform 47" id="47"/>
            <p:cNvSpPr/>
            <p:nvPr/>
          </p:nvSpPr>
          <p:spPr>
            <a:xfrm flipH="false" flipV="false" rot="0">
              <a:off x="0" y="0"/>
              <a:ext cx="189855" cy="170876"/>
            </a:xfrm>
            <a:custGeom>
              <a:avLst/>
              <a:gdLst/>
              <a:ahLst/>
              <a:cxnLst/>
              <a:rect r="r" b="b" t="t" l="l"/>
              <a:pathLst>
                <a:path h="170876" w="189855">
                  <a:moveTo>
                    <a:pt x="85438" y="0"/>
                  </a:moveTo>
                  <a:lnTo>
                    <a:pt x="104417" y="0"/>
                  </a:lnTo>
                  <a:cubicBezTo>
                    <a:pt x="127077" y="0"/>
                    <a:pt x="148808" y="9001"/>
                    <a:pt x="164831" y="25024"/>
                  </a:cubicBezTo>
                  <a:cubicBezTo>
                    <a:pt x="180854" y="41047"/>
                    <a:pt x="189855" y="62779"/>
                    <a:pt x="189855" y="85438"/>
                  </a:cubicBezTo>
                  <a:lnTo>
                    <a:pt x="189855" y="85438"/>
                  </a:lnTo>
                  <a:cubicBezTo>
                    <a:pt x="189855" y="108098"/>
                    <a:pt x="180854" y="129829"/>
                    <a:pt x="164831" y="145852"/>
                  </a:cubicBezTo>
                  <a:cubicBezTo>
                    <a:pt x="148808" y="161875"/>
                    <a:pt x="127077" y="170876"/>
                    <a:pt x="104417" y="170876"/>
                  </a:cubicBezTo>
                  <a:lnTo>
                    <a:pt x="85438" y="170876"/>
                  </a:lnTo>
                  <a:cubicBezTo>
                    <a:pt x="62779" y="170876"/>
                    <a:pt x="41047" y="161875"/>
                    <a:pt x="25024" y="145852"/>
                  </a:cubicBezTo>
                  <a:cubicBezTo>
                    <a:pt x="9001" y="129829"/>
                    <a:pt x="0" y="108098"/>
                    <a:pt x="0" y="85438"/>
                  </a:cubicBezTo>
                  <a:lnTo>
                    <a:pt x="0" y="85438"/>
                  </a:lnTo>
                  <a:cubicBezTo>
                    <a:pt x="0" y="62779"/>
                    <a:pt x="9001" y="41047"/>
                    <a:pt x="25024" y="25024"/>
                  </a:cubicBezTo>
                  <a:cubicBezTo>
                    <a:pt x="41047" y="9001"/>
                    <a:pt x="62779" y="0"/>
                    <a:pt x="85438" y="0"/>
                  </a:cubicBezTo>
                  <a:close/>
                </a:path>
              </a:pathLst>
            </a:custGeom>
            <a:solidFill>
              <a:srgbClr val="CA4AD1"/>
            </a:solidFill>
          </p:spPr>
        </p:sp>
        <p:sp>
          <p:nvSpPr>
            <p:cNvPr name="TextBox 48" id="48"/>
            <p:cNvSpPr txBox="true"/>
            <p:nvPr/>
          </p:nvSpPr>
          <p:spPr>
            <a:xfrm>
              <a:off x="0" y="-47625"/>
              <a:ext cx="189855" cy="218501"/>
            </a:xfrm>
            <a:prstGeom prst="rect">
              <a:avLst/>
            </a:prstGeom>
          </p:spPr>
          <p:txBody>
            <a:bodyPr anchor="ctr" rtlCol="false" tIns="50800" lIns="50800" bIns="50800" rIns="50800"/>
            <a:lstStyle/>
            <a:p>
              <a:pPr algn="ctr">
                <a:lnSpc>
                  <a:spcPts val="3546"/>
                </a:lnSpc>
              </a:pPr>
            </a:p>
          </p:txBody>
        </p:sp>
      </p:grpSp>
      <p:grpSp>
        <p:nvGrpSpPr>
          <p:cNvPr name="Group 49" id="49"/>
          <p:cNvGrpSpPr/>
          <p:nvPr/>
        </p:nvGrpSpPr>
        <p:grpSpPr>
          <a:xfrm rot="0">
            <a:off x="12372036" y="7323059"/>
            <a:ext cx="720856" cy="648796"/>
            <a:chOff x="0" y="0"/>
            <a:chExt cx="189855" cy="170876"/>
          </a:xfrm>
        </p:grpSpPr>
        <p:sp>
          <p:nvSpPr>
            <p:cNvPr name="Freeform 50" id="50"/>
            <p:cNvSpPr/>
            <p:nvPr/>
          </p:nvSpPr>
          <p:spPr>
            <a:xfrm flipH="false" flipV="false" rot="0">
              <a:off x="0" y="0"/>
              <a:ext cx="189855" cy="170876"/>
            </a:xfrm>
            <a:custGeom>
              <a:avLst/>
              <a:gdLst/>
              <a:ahLst/>
              <a:cxnLst/>
              <a:rect r="r" b="b" t="t" l="l"/>
              <a:pathLst>
                <a:path h="170876" w="189855">
                  <a:moveTo>
                    <a:pt x="85438" y="0"/>
                  </a:moveTo>
                  <a:lnTo>
                    <a:pt x="104417" y="0"/>
                  </a:lnTo>
                  <a:cubicBezTo>
                    <a:pt x="127077" y="0"/>
                    <a:pt x="148808" y="9001"/>
                    <a:pt x="164831" y="25024"/>
                  </a:cubicBezTo>
                  <a:cubicBezTo>
                    <a:pt x="180854" y="41047"/>
                    <a:pt x="189855" y="62779"/>
                    <a:pt x="189855" y="85438"/>
                  </a:cubicBezTo>
                  <a:lnTo>
                    <a:pt x="189855" y="85438"/>
                  </a:lnTo>
                  <a:cubicBezTo>
                    <a:pt x="189855" y="108098"/>
                    <a:pt x="180854" y="129829"/>
                    <a:pt x="164831" y="145852"/>
                  </a:cubicBezTo>
                  <a:cubicBezTo>
                    <a:pt x="148808" y="161875"/>
                    <a:pt x="127077" y="170876"/>
                    <a:pt x="104417" y="170876"/>
                  </a:cubicBezTo>
                  <a:lnTo>
                    <a:pt x="85438" y="170876"/>
                  </a:lnTo>
                  <a:cubicBezTo>
                    <a:pt x="62779" y="170876"/>
                    <a:pt x="41047" y="161875"/>
                    <a:pt x="25024" y="145852"/>
                  </a:cubicBezTo>
                  <a:cubicBezTo>
                    <a:pt x="9001" y="129829"/>
                    <a:pt x="0" y="108098"/>
                    <a:pt x="0" y="85438"/>
                  </a:cubicBezTo>
                  <a:lnTo>
                    <a:pt x="0" y="85438"/>
                  </a:lnTo>
                  <a:cubicBezTo>
                    <a:pt x="0" y="62779"/>
                    <a:pt x="9001" y="41047"/>
                    <a:pt x="25024" y="25024"/>
                  </a:cubicBezTo>
                  <a:cubicBezTo>
                    <a:pt x="41047" y="9001"/>
                    <a:pt x="62779" y="0"/>
                    <a:pt x="85438" y="0"/>
                  </a:cubicBezTo>
                  <a:close/>
                </a:path>
              </a:pathLst>
            </a:custGeom>
            <a:solidFill>
              <a:srgbClr val="CA4AD1"/>
            </a:solidFill>
          </p:spPr>
        </p:sp>
        <p:sp>
          <p:nvSpPr>
            <p:cNvPr name="TextBox 51" id="51"/>
            <p:cNvSpPr txBox="true"/>
            <p:nvPr/>
          </p:nvSpPr>
          <p:spPr>
            <a:xfrm>
              <a:off x="0" y="-47625"/>
              <a:ext cx="189855" cy="218501"/>
            </a:xfrm>
            <a:prstGeom prst="rect">
              <a:avLst/>
            </a:prstGeom>
          </p:spPr>
          <p:txBody>
            <a:bodyPr anchor="ctr" rtlCol="false" tIns="50800" lIns="50800" bIns="50800" rIns="50800"/>
            <a:lstStyle/>
            <a:p>
              <a:pPr algn="ctr">
                <a:lnSpc>
                  <a:spcPts val="3546"/>
                </a:lnSpc>
              </a:pPr>
            </a:p>
          </p:txBody>
        </p:sp>
      </p:grpSp>
      <p:sp>
        <p:nvSpPr>
          <p:cNvPr name="TextBox 52" id="52"/>
          <p:cNvSpPr txBox="true"/>
          <p:nvPr/>
        </p:nvSpPr>
        <p:spPr>
          <a:xfrm rot="0">
            <a:off x="716213" y="7450250"/>
            <a:ext cx="562552" cy="503824"/>
          </a:xfrm>
          <a:prstGeom prst="rect">
            <a:avLst/>
          </a:prstGeom>
        </p:spPr>
        <p:txBody>
          <a:bodyPr anchor="t" rtlCol="false" tIns="0" lIns="0" bIns="0" rIns="0">
            <a:spAutoFit/>
          </a:bodyPr>
          <a:lstStyle/>
          <a:p>
            <a:pPr algn="ctr">
              <a:lnSpc>
                <a:spcPts val="4109"/>
              </a:lnSpc>
            </a:pPr>
            <a:r>
              <a:rPr lang="en-US" sz="3303">
                <a:solidFill>
                  <a:srgbClr val="FFFFFF"/>
                </a:solidFill>
                <a:latin typeface="Mina"/>
                <a:ea typeface="Mina"/>
                <a:cs typeface="Mina"/>
                <a:sym typeface="Mina"/>
              </a:rPr>
              <a:t>05</a:t>
            </a:r>
          </a:p>
        </p:txBody>
      </p:sp>
      <p:sp>
        <p:nvSpPr>
          <p:cNvPr name="TextBox 53" id="53"/>
          <p:cNvSpPr txBox="true"/>
          <p:nvPr/>
        </p:nvSpPr>
        <p:spPr>
          <a:xfrm rot="0">
            <a:off x="12451188" y="7468079"/>
            <a:ext cx="562552" cy="503824"/>
          </a:xfrm>
          <a:prstGeom prst="rect">
            <a:avLst/>
          </a:prstGeom>
        </p:spPr>
        <p:txBody>
          <a:bodyPr anchor="t" rtlCol="false" tIns="0" lIns="0" bIns="0" rIns="0">
            <a:spAutoFit/>
          </a:bodyPr>
          <a:lstStyle/>
          <a:p>
            <a:pPr algn="ctr">
              <a:lnSpc>
                <a:spcPts val="4109"/>
              </a:lnSpc>
            </a:pPr>
            <a:r>
              <a:rPr lang="en-US" sz="3303">
                <a:solidFill>
                  <a:srgbClr val="FFFFFF"/>
                </a:solidFill>
                <a:latin typeface="Mina"/>
                <a:ea typeface="Mina"/>
                <a:cs typeface="Mina"/>
                <a:sym typeface="Mina"/>
              </a:rPr>
              <a:t>06</a:t>
            </a:r>
          </a:p>
        </p:txBody>
      </p:sp>
      <p:sp>
        <p:nvSpPr>
          <p:cNvPr name="TextBox 54" id="54"/>
          <p:cNvSpPr txBox="true"/>
          <p:nvPr/>
        </p:nvSpPr>
        <p:spPr>
          <a:xfrm rot="0">
            <a:off x="997489" y="8092128"/>
            <a:ext cx="4620795" cy="1715020"/>
          </a:xfrm>
          <a:prstGeom prst="rect">
            <a:avLst/>
          </a:prstGeom>
        </p:spPr>
        <p:txBody>
          <a:bodyPr anchor="t" rtlCol="false" tIns="0" lIns="0" bIns="0" rIns="0">
            <a:spAutoFit/>
          </a:bodyPr>
          <a:lstStyle/>
          <a:p>
            <a:pPr algn="l">
              <a:lnSpc>
                <a:spcPts val="3659"/>
              </a:lnSpc>
            </a:pPr>
            <a:r>
              <a:rPr lang="en-US" sz="2316">
                <a:solidFill>
                  <a:srgbClr val="FFFFFF"/>
                </a:solidFill>
                <a:latin typeface="Mukta Light"/>
                <a:ea typeface="Mukta Light"/>
                <a:cs typeface="Mukta Light"/>
                <a:sym typeface="Mukta Light"/>
              </a:rPr>
              <a:t>Sends health updates to doctors and caregivers via Bluetooth, 5G, or IoT for remote monitoring.</a:t>
            </a:r>
          </a:p>
          <a:p>
            <a:pPr algn="l">
              <a:lnSpc>
                <a:spcPts val="2742"/>
              </a:lnSpc>
            </a:pPr>
            <a:r>
              <a:rPr lang="en-US" sz="1735">
                <a:solidFill>
                  <a:srgbClr val="FFFFFF"/>
                </a:solidFill>
                <a:latin typeface="Mukta Light"/>
                <a:ea typeface="Mukta Light"/>
                <a:cs typeface="Mukta Light"/>
                <a:sym typeface="Mukta Light"/>
              </a:rPr>
              <a:t>`</a:t>
            </a:r>
          </a:p>
        </p:txBody>
      </p:sp>
      <p:sp>
        <p:nvSpPr>
          <p:cNvPr name="TextBox 55" id="55"/>
          <p:cNvSpPr txBox="true"/>
          <p:nvPr/>
        </p:nvSpPr>
        <p:spPr>
          <a:xfrm rot="0">
            <a:off x="12875246" y="8259051"/>
            <a:ext cx="4620795" cy="1715020"/>
          </a:xfrm>
          <a:prstGeom prst="rect">
            <a:avLst/>
          </a:prstGeom>
        </p:spPr>
        <p:txBody>
          <a:bodyPr anchor="t" rtlCol="false" tIns="0" lIns="0" bIns="0" rIns="0">
            <a:spAutoFit/>
          </a:bodyPr>
          <a:lstStyle/>
          <a:p>
            <a:pPr algn="l">
              <a:lnSpc>
                <a:spcPts val="3659"/>
              </a:lnSpc>
            </a:pPr>
            <a:r>
              <a:rPr lang="en-US" sz="2316">
                <a:solidFill>
                  <a:srgbClr val="FFFFFF"/>
                </a:solidFill>
                <a:latin typeface="Mukta Light"/>
                <a:ea typeface="Mukta Light"/>
                <a:cs typeface="Mukta Light"/>
                <a:sym typeface="Mukta Light"/>
              </a:rPr>
              <a:t>Powers the AI system and sensors using biodegradable microbatteries, body fluids, or heat energy.</a:t>
            </a:r>
          </a:p>
          <a:p>
            <a:pPr algn="l">
              <a:lnSpc>
                <a:spcPts val="2742"/>
              </a:lnSpc>
            </a:pPr>
          </a:p>
        </p:txBody>
      </p:sp>
      <p:sp>
        <p:nvSpPr>
          <p:cNvPr name="TextBox 56" id="56"/>
          <p:cNvSpPr txBox="true"/>
          <p:nvPr/>
        </p:nvSpPr>
        <p:spPr>
          <a:xfrm rot="0">
            <a:off x="1668405" y="7310007"/>
            <a:ext cx="3979090" cy="644067"/>
          </a:xfrm>
          <a:prstGeom prst="rect">
            <a:avLst/>
          </a:prstGeom>
        </p:spPr>
        <p:txBody>
          <a:bodyPr anchor="t" rtlCol="false" tIns="0" lIns="0" bIns="0" rIns="0">
            <a:spAutoFit/>
          </a:bodyPr>
          <a:lstStyle/>
          <a:p>
            <a:pPr algn="l">
              <a:lnSpc>
                <a:spcPts val="2599"/>
              </a:lnSpc>
            </a:pPr>
            <a:r>
              <a:rPr lang="en-US" b="true" sz="2089">
                <a:solidFill>
                  <a:srgbClr val="FFFFFF"/>
                </a:solidFill>
                <a:latin typeface="Mina Bold"/>
                <a:ea typeface="Mina Bold"/>
                <a:cs typeface="Mina Bold"/>
                <a:sym typeface="Mina Bold"/>
              </a:rPr>
              <a:t> Wireless Communication Module</a:t>
            </a:r>
          </a:p>
        </p:txBody>
      </p:sp>
      <p:sp>
        <p:nvSpPr>
          <p:cNvPr name="TextBox 57" id="57"/>
          <p:cNvSpPr txBox="true"/>
          <p:nvPr/>
        </p:nvSpPr>
        <p:spPr>
          <a:xfrm rot="0">
            <a:off x="13443581" y="7386384"/>
            <a:ext cx="4470297" cy="644067"/>
          </a:xfrm>
          <a:prstGeom prst="rect">
            <a:avLst/>
          </a:prstGeom>
        </p:spPr>
        <p:txBody>
          <a:bodyPr anchor="t" rtlCol="false" tIns="0" lIns="0" bIns="0" rIns="0">
            <a:spAutoFit/>
          </a:bodyPr>
          <a:lstStyle/>
          <a:p>
            <a:pPr algn="l">
              <a:lnSpc>
                <a:spcPts val="2599"/>
              </a:lnSpc>
            </a:pPr>
            <a:r>
              <a:rPr lang="en-US" b="true" sz="2089">
                <a:solidFill>
                  <a:srgbClr val="FFFFFF"/>
                </a:solidFill>
                <a:latin typeface="Mina Bold"/>
                <a:ea typeface="Mina Bold"/>
                <a:cs typeface="Mina Bold"/>
                <a:sym typeface="Mina Bold"/>
              </a:rPr>
              <a:t>Miniature Battery or Energy-Harvesting System </a:t>
            </a:r>
          </a:p>
        </p:txBody>
      </p:sp>
      <p:sp>
        <p:nvSpPr>
          <p:cNvPr name="TextBox 58" id="58"/>
          <p:cNvSpPr txBox="true"/>
          <p:nvPr/>
        </p:nvSpPr>
        <p:spPr>
          <a:xfrm rot="0">
            <a:off x="6318032" y="3298612"/>
            <a:ext cx="5928354" cy="2207349"/>
          </a:xfrm>
          <a:prstGeom prst="rect">
            <a:avLst/>
          </a:prstGeom>
        </p:spPr>
        <p:txBody>
          <a:bodyPr anchor="t" rtlCol="false" tIns="0" lIns="0" bIns="0" rIns="0">
            <a:spAutoFit/>
          </a:bodyPr>
          <a:lstStyle/>
          <a:p>
            <a:pPr algn="ctr">
              <a:lnSpc>
                <a:spcPts val="4488"/>
              </a:lnSpc>
            </a:pPr>
            <a:r>
              <a:rPr lang="en-US" sz="3205">
                <a:solidFill>
                  <a:srgbClr val="FFFFFF"/>
                </a:solidFill>
                <a:latin typeface="HK Modular"/>
                <a:ea typeface="HK Modular"/>
                <a:cs typeface="HK Modular"/>
                <a:sym typeface="HK Modular"/>
              </a:rPr>
              <a:t>Key Components Inside the Smart Pill</a:t>
            </a:r>
          </a:p>
          <a:p>
            <a:pPr algn="ctr">
              <a:lnSpc>
                <a:spcPts val="4124"/>
              </a:lnSpc>
            </a:pP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110623"/>
        </a:solidFill>
      </p:bgPr>
    </p:bg>
    <p:spTree>
      <p:nvGrpSpPr>
        <p:cNvPr id="1" name=""/>
        <p:cNvGrpSpPr/>
        <p:nvPr/>
      </p:nvGrpSpPr>
      <p:grpSpPr>
        <a:xfrm>
          <a:off x="0" y="0"/>
          <a:ext cx="0" cy="0"/>
          <a:chOff x="0" y="0"/>
          <a:chExt cx="0" cy="0"/>
        </a:xfrm>
      </p:grpSpPr>
      <p:sp>
        <p:nvSpPr>
          <p:cNvPr name="TextBox 2" id="2"/>
          <p:cNvSpPr txBox="true"/>
          <p:nvPr/>
        </p:nvSpPr>
        <p:spPr>
          <a:xfrm rot="0">
            <a:off x="5092006" y="309015"/>
            <a:ext cx="9438781" cy="1317422"/>
          </a:xfrm>
          <a:prstGeom prst="rect">
            <a:avLst/>
          </a:prstGeom>
        </p:spPr>
        <p:txBody>
          <a:bodyPr anchor="t" rtlCol="false" tIns="0" lIns="0" bIns="0" rIns="0">
            <a:spAutoFit/>
          </a:bodyPr>
          <a:lstStyle/>
          <a:p>
            <a:pPr algn="l">
              <a:lnSpc>
                <a:spcPts val="5241"/>
              </a:lnSpc>
            </a:pPr>
            <a:r>
              <a:rPr lang="en-US" sz="4200">
                <a:solidFill>
                  <a:srgbClr val="FFFFFF"/>
                </a:solidFill>
                <a:latin typeface="Mokoto"/>
                <a:ea typeface="Mokoto"/>
                <a:cs typeface="Mokoto"/>
                <a:sym typeface="Mokoto"/>
              </a:rPr>
              <a:t>HOW IT WORKS ?</a:t>
            </a:r>
          </a:p>
          <a:p>
            <a:pPr algn="l">
              <a:lnSpc>
                <a:spcPts val="5241"/>
              </a:lnSpc>
            </a:pPr>
          </a:p>
        </p:txBody>
      </p:sp>
      <p:sp>
        <p:nvSpPr>
          <p:cNvPr name="TextBox 3" id="3"/>
          <p:cNvSpPr txBox="true"/>
          <p:nvPr/>
        </p:nvSpPr>
        <p:spPr>
          <a:xfrm rot="0">
            <a:off x="12953372" y="5693612"/>
            <a:ext cx="5031440" cy="3564688"/>
          </a:xfrm>
          <a:prstGeom prst="rect">
            <a:avLst/>
          </a:prstGeom>
        </p:spPr>
        <p:txBody>
          <a:bodyPr anchor="t" rtlCol="false" tIns="0" lIns="0" bIns="0" rIns="0">
            <a:spAutoFit/>
          </a:bodyPr>
          <a:lstStyle/>
          <a:p>
            <a:pPr algn="ctr">
              <a:lnSpc>
                <a:spcPts val="3546"/>
              </a:lnSpc>
              <a:spcBef>
                <a:spcPct val="0"/>
              </a:spcBef>
            </a:pPr>
          </a:p>
          <a:p>
            <a:pPr algn="ctr">
              <a:lnSpc>
                <a:spcPts val="3546"/>
              </a:lnSpc>
              <a:spcBef>
                <a:spcPct val="0"/>
              </a:spcBef>
            </a:pPr>
            <a:r>
              <a:rPr lang="en-US" b="true" sz="2532">
                <a:solidFill>
                  <a:srgbClr val="FFFFFF"/>
                </a:solidFill>
                <a:latin typeface="Prompt Medium"/>
                <a:ea typeface="Prompt Medium"/>
                <a:cs typeface="Prompt Medium"/>
                <a:sym typeface="Prompt Medium"/>
              </a:rPr>
              <a:t>✅ Step 6: End of Drug Lifecycle &amp; Pill Exit</a:t>
            </a:r>
          </a:p>
          <a:p>
            <a:pPr algn="ctr">
              <a:lnSpc>
                <a:spcPts val="3546"/>
              </a:lnSpc>
              <a:spcBef>
                <a:spcPct val="0"/>
              </a:spcBef>
            </a:pPr>
            <a:r>
              <a:rPr lang="en-US" b="true" sz="2532">
                <a:solidFill>
                  <a:srgbClr val="FFFFFF"/>
                </a:solidFill>
                <a:latin typeface="Prompt Medium"/>
                <a:ea typeface="Prompt Medium"/>
                <a:cs typeface="Prompt Medium"/>
                <a:sym typeface="Prompt Medium"/>
              </a:rPr>
              <a:t>Pill dissolves (if biodegradable) or exits naturally.</a:t>
            </a:r>
          </a:p>
          <a:p>
            <a:pPr algn="ctr">
              <a:lnSpc>
                <a:spcPts val="3546"/>
              </a:lnSpc>
              <a:spcBef>
                <a:spcPct val="0"/>
              </a:spcBef>
            </a:pPr>
            <a:r>
              <a:rPr lang="en-US" b="true" sz="2532">
                <a:solidFill>
                  <a:srgbClr val="FFFFFF"/>
                </a:solidFill>
                <a:latin typeface="Prompt Medium"/>
                <a:ea typeface="Prompt Medium"/>
                <a:cs typeface="Prompt Medium"/>
                <a:sym typeface="Prompt Medium"/>
              </a:rPr>
              <a:t>AI powers down after monitoring.</a:t>
            </a:r>
          </a:p>
          <a:p>
            <a:pPr algn="ctr">
              <a:lnSpc>
                <a:spcPts val="3546"/>
              </a:lnSpc>
              <a:spcBef>
                <a:spcPct val="0"/>
              </a:spcBef>
            </a:pPr>
          </a:p>
        </p:txBody>
      </p:sp>
      <p:sp>
        <p:nvSpPr>
          <p:cNvPr name="TextBox 4" id="4"/>
          <p:cNvSpPr txBox="true"/>
          <p:nvPr/>
        </p:nvSpPr>
        <p:spPr>
          <a:xfrm rot="0">
            <a:off x="382881" y="1578812"/>
            <a:ext cx="5927712" cy="3564688"/>
          </a:xfrm>
          <a:prstGeom prst="rect">
            <a:avLst/>
          </a:prstGeom>
        </p:spPr>
        <p:txBody>
          <a:bodyPr anchor="t" rtlCol="false" tIns="0" lIns="0" bIns="0" rIns="0">
            <a:spAutoFit/>
          </a:bodyPr>
          <a:lstStyle/>
          <a:p>
            <a:pPr algn="ctr">
              <a:lnSpc>
                <a:spcPts val="3546"/>
              </a:lnSpc>
              <a:spcBef>
                <a:spcPct val="0"/>
              </a:spcBef>
            </a:pPr>
            <a:r>
              <a:rPr lang="en-US" b="true" sz="2532">
                <a:solidFill>
                  <a:srgbClr val="FFFFFF"/>
                </a:solidFill>
                <a:latin typeface="Prompt Medium"/>
                <a:ea typeface="Prompt Medium"/>
                <a:cs typeface="Prompt Medium"/>
                <a:sym typeface="Prompt Medium"/>
              </a:rPr>
              <a:t>✅ Step 1: Initialization &amp; Setup</a:t>
            </a:r>
          </a:p>
          <a:p>
            <a:pPr algn="ctr">
              <a:lnSpc>
                <a:spcPts val="3546"/>
              </a:lnSpc>
              <a:spcBef>
                <a:spcPct val="0"/>
              </a:spcBef>
            </a:pPr>
            <a:r>
              <a:rPr lang="en-US" b="true" sz="2532">
                <a:solidFill>
                  <a:srgbClr val="FFFFFF"/>
                </a:solidFill>
                <a:latin typeface="Prompt Medium"/>
                <a:ea typeface="Prompt Medium"/>
                <a:cs typeface="Prompt Medium"/>
                <a:sym typeface="Prompt Medium"/>
              </a:rPr>
              <a:t>Power ON sensors, AI processor, and drug reservoir.</a:t>
            </a:r>
          </a:p>
          <a:p>
            <a:pPr algn="ctr">
              <a:lnSpc>
                <a:spcPts val="3546"/>
              </a:lnSpc>
              <a:spcBef>
                <a:spcPct val="0"/>
              </a:spcBef>
            </a:pPr>
            <a:r>
              <a:rPr lang="en-US" b="true" sz="2532">
                <a:solidFill>
                  <a:srgbClr val="FFFFFF"/>
                </a:solidFill>
                <a:latin typeface="Prompt Medium"/>
                <a:ea typeface="Prompt Medium"/>
                <a:cs typeface="Prompt Medium"/>
                <a:sym typeface="Prompt Medium"/>
              </a:rPr>
              <a:t>Run self-diagnostics and connect to patient’s smartphone or healthcare system.</a:t>
            </a:r>
          </a:p>
          <a:p>
            <a:pPr algn="ctr">
              <a:lnSpc>
                <a:spcPts val="3546"/>
              </a:lnSpc>
              <a:spcBef>
                <a:spcPct val="0"/>
              </a:spcBef>
            </a:pPr>
            <a:r>
              <a:rPr lang="en-US" b="true" sz="2532">
                <a:solidFill>
                  <a:srgbClr val="FFFFFF"/>
                </a:solidFill>
                <a:latin typeface="Prompt Medium"/>
                <a:ea typeface="Prompt Medium"/>
                <a:cs typeface="Prompt Medium"/>
                <a:sym typeface="Prompt Medium"/>
              </a:rPr>
              <a:t>Retrieve patient medical history for personalized treatment.</a:t>
            </a:r>
          </a:p>
        </p:txBody>
      </p:sp>
      <p:sp>
        <p:nvSpPr>
          <p:cNvPr name="TextBox 5" id="5"/>
          <p:cNvSpPr txBox="true"/>
          <p:nvPr/>
        </p:nvSpPr>
        <p:spPr>
          <a:xfrm rot="0">
            <a:off x="382881" y="6141287"/>
            <a:ext cx="4666885" cy="3564688"/>
          </a:xfrm>
          <a:prstGeom prst="rect">
            <a:avLst/>
          </a:prstGeom>
        </p:spPr>
        <p:txBody>
          <a:bodyPr anchor="t" rtlCol="false" tIns="0" lIns="0" bIns="0" rIns="0">
            <a:spAutoFit/>
          </a:bodyPr>
          <a:lstStyle/>
          <a:p>
            <a:pPr algn="ctr">
              <a:lnSpc>
                <a:spcPts val="3546"/>
              </a:lnSpc>
              <a:spcBef>
                <a:spcPct val="0"/>
              </a:spcBef>
            </a:pPr>
            <a:r>
              <a:rPr lang="en-US" b="true" sz="2532">
                <a:solidFill>
                  <a:srgbClr val="FFFFFF"/>
                </a:solidFill>
                <a:latin typeface="Prompt Medium"/>
                <a:ea typeface="Prompt Medium"/>
                <a:cs typeface="Prompt Medium"/>
                <a:sym typeface="Prompt Medium"/>
              </a:rPr>
              <a:t>✅ Step 2: Real-Time Patient Monitoring</a:t>
            </a:r>
          </a:p>
          <a:p>
            <a:pPr algn="ctr">
              <a:lnSpc>
                <a:spcPts val="3546"/>
              </a:lnSpc>
              <a:spcBef>
                <a:spcPct val="0"/>
              </a:spcBef>
            </a:pPr>
            <a:r>
              <a:rPr lang="en-US" b="true" sz="2532">
                <a:solidFill>
                  <a:srgbClr val="FFFFFF"/>
                </a:solidFill>
                <a:latin typeface="Prompt Medium"/>
                <a:ea typeface="Prompt Medium"/>
                <a:cs typeface="Prompt Medium"/>
                <a:sym typeface="Prompt Medium"/>
              </a:rPr>
              <a:t>Activate biosensors to monitor brain activity, heart rate, temperature, and motion.</a:t>
            </a:r>
          </a:p>
          <a:p>
            <a:pPr algn="ctr">
              <a:lnSpc>
                <a:spcPts val="3546"/>
              </a:lnSpc>
              <a:spcBef>
                <a:spcPct val="0"/>
              </a:spcBef>
            </a:pPr>
            <a:r>
              <a:rPr lang="en-US" b="true" sz="2532">
                <a:solidFill>
                  <a:srgbClr val="FFFFFF"/>
                </a:solidFill>
                <a:latin typeface="Prompt Medium"/>
                <a:ea typeface="Prompt Medium"/>
                <a:cs typeface="Prompt Medium"/>
                <a:sym typeface="Prompt Medium"/>
              </a:rPr>
              <a:t>Continuously send data to the AI processor.</a:t>
            </a:r>
          </a:p>
        </p:txBody>
      </p:sp>
      <p:sp>
        <p:nvSpPr>
          <p:cNvPr name="TextBox 6" id="6"/>
          <p:cNvSpPr txBox="true"/>
          <p:nvPr/>
        </p:nvSpPr>
        <p:spPr>
          <a:xfrm rot="0">
            <a:off x="7024749" y="1578812"/>
            <a:ext cx="5573296" cy="3564688"/>
          </a:xfrm>
          <a:prstGeom prst="rect">
            <a:avLst/>
          </a:prstGeom>
        </p:spPr>
        <p:txBody>
          <a:bodyPr anchor="t" rtlCol="false" tIns="0" lIns="0" bIns="0" rIns="0">
            <a:spAutoFit/>
          </a:bodyPr>
          <a:lstStyle/>
          <a:p>
            <a:pPr algn="l">
              <a:lnSpc>
                <a:spcPts val="3546"/>
              </a:lnSpc>
              <a:spcBef>
                <a:spcPct val="0"/>
              </a:spcBef>
            </a:pPr>
            <a:r>
              <a:rPr lang="en-US" b="true" sz="2532">
                <a:solidFill>
                  <a:srgbClr val="FFFFFF"/>
                </a:solidFill>
                <a:latin typeface="Prompt Medium"/>
                <a:ea typeface="Prompt Medium"/>
                <a:cs typeface="Prompt Medium"/>
                <a:sym typeface="Prompt Medium"/>
              </a:rPr>
              <a:t>✅ Step 3: AI-Based Data Analysis</a:t>
            </a:r>
          </a:p>
          <a:p>
            <a:pPr algn="l">
              <a:lnSpc>
                <a:spcPts val="3546"/>
              </a:lnSpc>
              <a:spcBef>
                <a:spcPct val="0"/>
              </a:spcBef>
            </a:pPr>
            <a:r>
              <a:rPr lang="en-US" b="true" sz="2532">
                <a:solidFill>
                  <a:srgbClr val="FFFFFF"/>
                </a:solidFill>
                <a:latin typeface="Prompt Medium"/>
                <a:ea typeface="Prompt Medium"/>
                <a:cs typeface="Prompt Medium"/>
                <a:sym typeface="Prompt Medium"/>
              </a:rPr>
              <a:t>AI analyzes sensor data and compares it with baseline patterns.</a:t>
            </a:r>
          </a:p>
          <a:p>
            <a:pPr algn="l">
              <a:lnSpc>
                <a:spcPts val="3546"/>
              </a:lnSpc>
              <a:spcBef>
                <a:spcPct val="0"/>
              </a:spcBef>
            </a:pPr>
            <a:r>
              <a:rPr lang="en-US" b="true" sz="2532">
                <a:solidFill>
                  <a:srgbClr val="FFFFFF"/>
                </a:solidFill>
                <a:latin typeface="Prompt Medium"/>
                <a:ea typeface="Prompt Medium"/>
                <a:cs typeface="Prompt Medium"/>
                <a:sym typeface="Prompt Medium"/>
              </a:rPr>
              <a:t>Decision:</a:t>
            </a:r>
          </a:p>
          <a:p>
            <a:pPr algn="l">
              <a:lnSpc>
                <a:spcPts val="3546"/>
              </a:lnSpc>
              <a:spcBef>
                <a:spcPct val="0"/>
              </a:spcBef>
            </a:pPr>
            <a:r>
              <a:rPr lang="en-US" b="true" sz="2532">
                <a:solidFill>
                  <a:srgbClr val="FFFFFF"/>
                </a:solidFill>
                <a:latin typeface="Prompt Medium"/>
                <a:ea typeface="Prompt Medium"/>
                <a:cs typeface="Prompt Medium"/>
                <a:sym typeface="Prompt Medium"/>
              </a:rPr>
              <a:t>Stable: No drug release.</a:t>
            </a:r>
          </a:p>
          <a:p>
            <a:pPr algn="l">
              <a:lnSpc>
                <a:spcPts val="3546"/>
              </a:lnSpc>
              <a:spcBef>
                <a:spcPct val="0"/>
              </a:spcBef>
            </a:pPr>
            <a:r>
              <a:rPr lang="en-US" b="true" sz="2532">
                <a:solidFill>
                  <a:srgbClr val="FFFFFF"/>
                </a:solidFill>
                <a:latin typeface="Prompt Medium"/>
                <a:ea typeface="Prompt Medium"/>
                <a:cs typeface="Prompt Medium"/>
                <a:sym typeface="Prompt Medium"/>
              </a:rPr>
              <a:t>Symptoms worsen: AI calculates and adjusts drug dosage.</a:t>
            </a:r>
          </a:p>
        </p:txBody>
      </p:sp>
      <p:sp>
        <p:nvSpPr>
          <p:cNvPr name="TextBox 7" id="7"/>
          <p:cNvSpPr txBox="true"/>
          <p:nvPr/>
        </p:nvSpPr>
        <p:spPr>
          <a:xfrm rot="0">
            <a:off x="6525366" y="6141287"/>
            <a:ext cx="5668155" cy="3117013"/>
          </a:xfrm>
          <a:prstGeom prst="rect">
            <a:avLst/>
          </a:prstGeom>
        </p:spPr>
        <p:txBody>
          <a:bodyPr anchor="t" rtlCol="false" tIns="0" lIns="0" bIns="0" rIns="0">
            <a:spAutoFit/>
          </a:bodyPr>
          <a:lstStyle/>
          <a:p>
            <a:pPr algn="ctr">
              <a:lnSpc>
                <a:spcPts val="3546"/>
              </a:lnSpc>
              <a:spcBef>
                <a:spcPct val="0"/>
              </a:spcBef>
            </a:pPr>
            <a:r>
              <a:rPr lang="en-US" b="true" sz="2532">
                <a:solidFill>
                  <a:srgbClr val="FFFFFF"/>
                </a:solidFill>
                <a:latin typeface="Prompt Medium"/>
                <a:ea typeface="Prompt Medium"/>
                <a:cs typeface="Prompt Medium"/>
                <a:sym typeface="Prompt Medium"/>
              </a:rPr>
              <a:t>✅ Step 4: Smart Drug Release Mechanism</a:t>
            </a:r>
          </a:p>
          <a:p>
            <a:pPr algn="ctr">
              <a:lnSpc>
                <a:spcPts val="3546"/>
              </a:lnSpc>
              <a:spcBef>
                <a:spcPct val="0"/>
              </a:spcBef>
            </a:pPr>
            <a:r>
              <a:rPr lang="en-US" b="true" sz="2532">
                <a:solidFill>
                  <a:srgbClr val="FFFFFF"/>
                </a:solidFill>
                <a:latin typeface="Prompt Medium"/>
                <a:ea typeface="Prompt Medium"/>
                <a:cs typeface="Prompt Medium"/>
                <a:sym typeface="Prompt Medium"/>
              </a:rPr>
              <a:t>AI signals drug reservoir to release precise dosage.</a:t>
            </a:r>
          </a:p>
          <a:p>
            <a:pPr algn="ctr">
              <a:lnSpc>
                <a:spcPts val="3546"/>
              </a:lnSpc>
              <a:spcBef>
                <a:spcPct val="0"/>
              </a:spcBef>
            </a:pPr>
            <a:r>
              <a:rPr lang="en-US" b="true" sz="2532">
                <a:solidFill>
                  <a:srgbClr val="FFFFFF"/>
                </a:solidFill>
                <a:latin typeface="Prompt Medium"/>
                <a:ea typeface="Prompt Medium"/>
                <a:cs typeface="Prompt Medium"/>
                <a:sym typeface="Prompt Medium"/>
              </a:rPr>
              <a:t>Adjusts timing for effectiveness and stops release if side effects are detected</a:t>
            </a:r>
          </a:p>
        </p:txBody>
      </p:sp>
      <p:sp>
        <p:nvSpPr>
          <p:cNvPr name="TextBox 8" id="8"/>
          <p:cNvSpPr txBox="true"/>
          <p:nvPr/>
        </p:nvSpPr>
        <p:spPr>
          <a:xfrm rot="0">
            <a:off x="12782287" y="1764164"/>
            <a:ext cx="5373611" cy="2669338"/>
          </a:xfrm>
          <a:prstGeom prst="rect">
            <a:avLst/>
          </a:prstGeom>
        </p:spPr>
        <p:txBody>
          <a:bodyPr anchor="t" rtlCol="false" tIns="0" lIns="0" bIns="0" rIns="0">
            <a:spAutoFit/>
          </a:bodyPr>
          <a:lstStyle/>
          <a:p>
            <a:pPr algn="ctr">
              <a:lnSpc>
                <a:spcPts val="3546"/>
              </a:lnSpc>
              <a:spcBef>
                <a:spcPct val="0"/>
              </a:spcBef>
            </a:pPr>
            <a:r>
              <a:rPr lang="en-US" b="true" sz="2532">
                <a:solidFill>
                  <a:srgbClr val="FFFFFF"/>
                </a:solidFill>
                <a:latin typeface="Prompt Medium"/>
                <a:ea typeface="Prompt Medium"/>
                <a:cs typeface="Prompt Medium"/>
                <a:sym typeface="Prompt Medium"/>
              </a:rPr>
              <a:t>✅ Step 5: Wireless Communication &amp; Alerts</a:t>
            </a:r>
          </a:p>
          <a:p>
            <a:pPr algn="ctr">
              <a:lnSpc>
                <a:spcPts val="3546"/>
              </a:lnSpc>
              <a:spcBef>
                <a:spcPct val="0"/>
              </a:spcBef>
            </a:pPr>
            <a:r>
              <a:rPr lang="en-US" b="true" sz="2532">
                <a:solidFill>
                  <a:srgbClr val="FFFFFF"/>
                </a:solidFill>
                <a:latin typeface="Prompt Medium"/>
                <a:ea typeface="Prompt Medium"/>
                <a:cs typeface="Prompt Medium"/>
                <a:sym typeface="Prompt Medium"/>
              </a:rPr>
              <a:t>Logs drug history and sends alerts to doctors/caregivers for:</a:t>
            </a:r>
          </a:p>
          <a:p>
            <a:pPr algn="ctr">
              <a:lnSpc>
                <a:spcPts val="3546"/>
              </a:lnSpc>
              <a:spcBef>
                <a:spcPct val="0"/>
              </a:spcBef>
            </a:pPr>
            <a:r>
              <a:rPr lang="en-US" b="true" sz="2532">
                <a:solidFill>
                  <a:srgbClr val="FFFFFF"/>
                </a:solidFill>
                <a:latin typeface="Prompt Medium"/>
                <a:ea typeface="Prompt Medium"/>
                <a:cs typeface="Prompt Medium"/>
                <a:sym typeface="Prompt Medium"/>
              </a:rPr>
              <a:t>Worsening symptoms, unusual behavior, or health emergencie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3530809">
            <a:off x="-971762" y="6893170"/>
            <a:ext cx="2873124" cy="5430302"/>
          </a:xfrm>
          <a:custGeom>
            <a:avLst/>
            <a:gdLst/>
            <a:ahLst/>
            <a:cxnLst/>
            <a:rect r="r" b="b" t="t" l="l"/>
            <a:pathLst>
              <a:path h="5430302" w="2873124">
                <a:moveTo>
                  <a:pt x="0" y="0"/>
                </a:moveTo>
                <a:lnTo>
                  <a:pt x="2873123" y="0"/>
                </a:lnTo>
                <a:lnTo>
                  <a:pt x="2873123" y="5430302"/>
                </a:lnTo>
                <a:lnTo>
                  <a:pt x="0" y="54303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530809">
            <a:off x="15822738" y="-1526309"/>
            <a:ext cx="2873124" cy="5430302"/>
          </a:xfrm>
          <a:custGeom>
            <a:avLst/>
            <a:gdLst/>
            <a:ahLst/>
            <a:cxnLst/>
            <a:rect r="r" b="b" t="t" l="l"/>
            <a:pathLst>
              <a:path h="5430302" w="2873124">
                <a:moveTo>
                  <a:pt x="0" y="0"/>
                </a:moveTo>
                <a:lnTo>
                  <a:pt x="2873124" y="0"/>
                </a:lnTo>
                <a:lnTo>
                  <a:pt x="2873124" y="5430302"/>
                </a:lnTo>
                <a:lnTo>
                  <a:pt x="0" y="54303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70072" y="33600"/>
            <a:ext cx="11197760" cy="10253400"/>
          </a:xfrm>
          <a:custGeom>
            <a:avLst/>
            <a:gdLst/>
            <a:ahLst/>
            <a:cxnLst/>
            <a:rect r="r" b="b" t="t" l="l"/>
            <a:pathLst>
              <a:path h="10253400" w="11197760">
                <a:moveTo>
                  <a:pt x="0" y="0"/>
                </a:moveTo>
                <a:lnTo>
                  <a:pt x="11197760" y="0"/>
                </a:lnTo>
                <a:lnTo>
                  <a:pt x="11197760" y="10253400"/>
                </a:lnTo>
                <a:lnTo>
                  <a:pt x="0" y="10253400"/>
                </a:lnTo>
                <a:lnTo>
                  <a:pt x="0" y="0"/>
                </a:lnTo>
                <a:close/>
              </a:path>
            </a:pathLst>
          </a:custGeom>
          <a:blipFill>
            <a:blip r:embed="rId4"/>
            <a:stretch>
              <a:fillRect l="0" t="0" r="-1784" b="0"/>
            </a:stretch>
          </a:blipFill>
        </p:spPr>
      </p:sp>
      <p:sp>
        <p:nvSpPr>
          <p:cNvPr name="TextBox 5" id="5"/>
          <p:cNvSpPr txBox="true"/>
          <p:nvPr/>
        </p:nvSpPr>
        <p:spPr>
          <a:xfrm rot="0">
            <a:off x="7032631" y="4083339"/>
            <a:ext cx="14319808" cy="772068"/>
          </a:xfrm>
          <a:prstGeom prst="rect">
            <a:avLst/>
          </a:prstGeom>
        </p:spPr>
        <p:txBody>
          <a:bodyPr anchor="t" rtlCol="false" tIns="0" lIns="0" bIns="0" rIns="0">
            <a:spAutoFit/>
          </a:bodyPr>
          <a:lstStyle/>
          <a:p>
            <a:pPr algn="ctr">
              <a:lnSpc>
                <a:spcPts val="6270"/>
              </a:lnSpc>
            </a:pPr>
            <a:r>
              <a:rPr lang="en-US" sz="4478">
                <a:solidFill>
                  <a:srgbClr val="FFFFFF"/>
                </a:solidFill>
                <a:latin typeface="HK Modular"/>
                <a:ea typeface="HK Modular"/>
                <a:cs typeface="HK Modular"/>
                <a:sym typeface="HK Modular"/>
              </a:rPr>
              <a:t>ALGORITHM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DAGiL7PCsNk</dc:identifier>
  <dcterms:modified xsi:type="dcterms:W3CDTF">2011-08-01T06:04:30Z</dcterms:modified>
  <cp:revision>1</cp:revision>
  <dc:title>IDEATHON ppt</dc:title>
</cp:coreProperties>
</file>